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esee Willis" initials="RW"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2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6-12T20:53:09.421" idx="1">
    <p:pos x="10" y="10"/>
    <p:text>This goal was derived from DoDEA homepage, which supports emergent areas identified by AdvancEd.</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E7BFFB-B718-433F-AB54-9AEDD1C4ABA3}" type="datetimeFigureOut">
              <a:rPr lang="en-US" smtClean="0"/>
              <a:pPr/>
              <a:t>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AC9EE-C121-4EA0-8D75-A087DE38EC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224325" indent="-224325">
              <a:spcBef>
                <a:spcPct val="0"/>
              </a:spcBef>
              <a:buFont typeface="Calibri" pitchFamily="34" charset="0"/>
              <a:buAutoNum type="arabicPeriod"/>
            </a:pPr>
            <a:r>
              <a:rPr lang="en-US" dirty="0" smtClean="0"/>
              <a:t>Prior to beginning have all teachers print out the “Doing What Works” work book @ http://ies.ed.gov/ncee/wwc/publications/practiceguides/?PGID=12 and down load the file Using student Achievement Data to Support Instructional Decision Making</a:t>
            </a:r>
          </a:p>
          <a:p>
            <a:pPr marL="224325" indent="-224325">
              <a:spcBef>
                <a:spcPct val="0"/>
              </a:spcBef>
              <a:buFont typeface="Calibri" pitchFamily="34" charset="0"/>
              <a:buAutoNum type="arabicPeriod"/>
            </a:pPr>
            <a:endParaRPr lang="en-US" dirty="0" smtClean="0"/>
          </a:p>
          <a:p>
            <a:pPr marL="224325" indent="-224325">
              <a:spcBef>
                <a:spcPct val="0"/>
              </a:spcBef>
              <a:buFont typeface="Calibri" pitchFamily="34" charset="0"/>
              <a:buAutoNum type="arabicPeriod"/>
            </a:pPr>
            <a:r>
              <a:rPr lang="en-US" b="1" dirty="0" smtClean="0"/>
              <a:t>View the Abbott and Costello video “Who’s on First”,  the laughter should help relieve anxiety about using data and identify with staff about the confusion that comes with implementing data driven instruction</a:t>
            </a:r>
          </a:p>
          <a:p>
            <a:pPr marL="224325" indent="-224325">
              <a:spcBef>
                <a:spcPct val="0"/>
              </a:spcBef>
              <a:buFont typeface="Calibri" pitchFamily="34" charset="0"/>
              <a:buAutoNum type="arabicPeriod"/>
            </a:pPr>
            <a:r>
              <a:rPr lang="en-US" dirty="0" smtClean="0"/>
              <a:t> </a:t>
            </a:r>
          </a:p>
          <a:p>
            <a:pPr marL="224325" indent="-224325">
              <a:spcBef>
                <a:spcPct val="0"/>
              </a:spcBef>
              <a:buFont typeface="Calibri" pitchFamily="34" charset="0"/>
              <a:buAutoNum type="arabicPeriod"/>
            </a:pPr>
            <a:r>
              <a:rPr lang="en-US" dirty="0" smtClean="0"/>
              <a:t>Slide 18 is when the teachers will complete activities within this book.</a:t>
            </a:r>
          </a:p>
          <a:p>
            <a:pPr marL="224325" indent="-224325">
              <a:spcBef>
                <a:spcPct val="0"/>
              </a:spcBef>
              <a:buFont typeface="Calibri" pitchFamily="34" charset="0"/>
              <a:buAutoNum type="arabicPeriod"/>
            </a:pPr>
            <a:endParaRPr lang="en-US" dirty="0" smtClean="0"/>
          </a:p>
          <a:p>
            <a:pPr marL="224325" indent="-224325">
              <a:spcBef>
                <a:spcPct val="0"/>
              </a:spcBef>
              <a:buFont typeface="Calibri" pitchFamily="34" charset="0"/>
              <a:buAutoNum type="arabicPeriod"/>
            </a:pPr>
            <a:r>
              <a:rPr lang="en-US" dirty="0" smtClean="0"/>
              <a:t>Print Slide 4 and, Hand out for slide 8 titled </a:t>
            </a:r>
            <a:r>
              <a:rPr lang="en-US" dirty="0" err="1" smtClean="0"/>
              <a:t>DoingWhatWorks</a:t>
            </a:r>
            <a:r>
              <a:rPr lang="en-US" dirty="0" smtClean="0"/>
              <a:t> Data Drive Instruction </a:t>
            </a:r>
          </a:p>
          <a:p>
            <a:pPr marL="224325" indent="-224325">
              <a:spcBef>
                <a:spcPct val="0"/>
              </a:spcBef>
              <a:buFont typeface="Calibri" pitchFamily="34" charset="0"/>
              <a:buAutoNum type="arabicPeriod"/>
            </a:pPr>
            <a:endParaRPr lang="en-US" dirty="0" smtClean="0"/>
          </a:p>
          <a:p>
            <a:pPr marL="224325" indent="-224325">
              <a:spcBef>
                <a:spcPct val="0"/>
              </a:spcBef>
              <a:buFont typeface="Calibri" pitchFamily="34" charset="0"/>
              <a:buAutoNum type="arabicPeriod"/>
            </a:pPr>
            <a:r>
              <a:rPr lang="en-US" dirty="0" smtClean="0"/>
              <a:t>Print out Hand Outs titled- </a:t>
            </a:r>
            <a:r>
              <a:rPr lang="en-US" dirty="0" smtClean="0">
                <a:latin typeface="Times New Roman" pitchFamily="18" charset="0"/>
                <a:cs typeface="Times New Roman" pitchFamily="18" charset="0"/>
              </a:rPr>
              <a:t>Hand –Outs from AdvancEd 3 &amp; 4 and Quick Formative Assessment</a:t>
            </a: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B3E9FA-5548-40E0-8178-C5A6EF00A8F2}"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Print this page as an hand out. </a:t>
            </a:r>
          </a:p>
          <a:p>
            <a:pPr eaLnBrk="1" hangingPunct="1">
              <a:spcBef>
                <a:spcPct val="0"/>
              </a:spcBef>
            </a:pPr>
            <a:r>
              <a:rPr lang="en-US" smtClean="0"/>
              <a:t>Before beginning presentation have teachers complete it and review how it will be used during the presentation.</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F67863-4A55-4DE5-800D-B53F5CD303BE}"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Share the wording of about what “Doing what Works” is about and can provide</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16844C-F71A-4E27-A9A9-6FEB7542D2D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the start and begin the video</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003DCA-924E-476B-9162-3684C1E29653}"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Share with teachers the five steps in the process (each process will link to a video, just click start), the 2</a:t>
            </a:r>
            <a:r>
              <a:rPr lang="en-US" baseline="30000" dirty="0" smtClean="0"/>
              <a:t>nd</a:t>
            </a:r>
            <a:r>
              <a:rPr lang="en-US" dirty="0" smtClean="0"/>
              <a:t> </a:t>
            </a:r>
            <a:r>
              <a:rPr lang="en-US" dirty="0" err="1" smtClean="0"/>
              <a:t>pic</a:t>
            </a:r>
            <a:r>
              <a:rPr lang="en-US" dirty="0" smtClean="0"/>
              <a:t> links to a document:</a:t>
            </a:r>
          </a:p>
          <a:p>
            <a:pPr>
              <a:defRPr/>
            </a:pPr>
            <a:endParaRPr lang="en-US" dirty="0" smtClean="0"/>
          </a:p>
          <a:p>
            <a:pPr marL="224325" indent="-224325">
              <a:buFont typeface="+mj-lt"/>
              <a:buAutoNum type="arabicPeriod"/>
              <a:defRPr/>
            </a:pPr>
            <a:r>
              <a:rPr lang="en-US" b="1" dirty="0" smtClean="0"/>
              <a:t>Cycle of Improvement</a:t>
            </a:r>
          </a:p>
          <a:p>
            <a:pPr marL="224325" indent="-224325">
              <a:buFont typeface="+mj-lt"/>
              <a:buAutoNum type="arabicPeriod"/>
              <a:defRPr/>
            </a:pPr>
            <a:endParaRPr lang="en-US" b="1" dirty="0" smtClean="0"/>
          </a:p>
          <a:p>
            <a:pPr marL="224325" indent="-224325">
              <a:buFont typeface="+mj-lt"/>
              <a:buAutoNum type="arabicPeriod"/>
              <a:defRPr/>
            </a:pPr>
            <a:r>
              <a:rPr lang="en-US" b="1" dirty="0" smtClean="0"/>
              <a:t>Students Us of Data</a:t>
            </a:r>
          </a:p>
          <a:p>
            <a:pPr marL="224325" indent="-224325">
              <a:buFont typeface="+mj-lt"/>
              <a:buAutoNum type="arabicPeriod"/>
              <a:defRPr/>
            </a:pPr>
            <a:endParaRPr lang="en-US" b="1" dirty="0" smtClean="0"/>
          </a:p>
          <a:p>
            <a:pPr marL="224325" indent="-224325">
              <a:buFont typeface="+mj-lt"/>
              <a:buAutoNum type="arabicPeriod"/>
              <a:defRPr/>
            </a:pPr>
            <a:r>
              <a:rPr lang="en-US" b="1" dirty="0" smtClean="0"/>
              <a:t>Vision for Data Use</a:t>
            </a:r>
          </a:p>
          <a:p>
            <a:pPr marL="224325" indent="-224325">
              <a:buFont typeface="+mj-lt"/>
              <a:buAutoNum type="arabicPeriod"/>
              <a:defRPr/>
            </a:pPr>
            <a:endParaRPr lang="en-US" b="1" dirty="0" smtClean="0"/>
          </a:p>
          <a:p>
            <a:pPr marL="224325" indent="-224325">
              <a:buFont typeface="+mj-lt"/>
              <a:buAutoNum type="arabicPeriod"/>
              <a:defRPr/>
            </a:pPr>
            <a:r>
              <a:rPr lang="en-US" b="1" dirty="0" smtClean="0"/>
              <a:t>Data-Driven Culture</a:t>
            </a:r>
          </a:p>
          <a:p>
            <a:pPr marL="224325" indent="-224325">
              <a:buFont typeface="+mj-lt"/>
              <a:buAutoNum type="arabicPeriod"/>
              <a:defRPr/>
            </a:pPr>
            <a:endParaRPr lang="en-US" b="1" dirty="0" smtClean="0"/>
          </a:p>
          <a:p>
            <a:pPr marL="224325" indent="-224325">
              <a:buFont typeface="+mj-lt"/>
              <a:buAutoNum type="arabicPeriod"/>
              <a:defRPr/>
            </a:pPr>
            <a:r>
              <a:rPr lang="en-US" b="1" dirty="0" smtClean="0"/>
              <a:t>Distinctive Data Systems</a:t>
            </a:r>
          </a:p>
          <a:p>
            <a:pPr marL="224325" indent="-224325">
              <a:defRPr/>
            </a:pPr>
            <a:endParaRPr lang="en-US" b="1" dirty="0" smtClean="0"/>
          </a:p>
          <a:p>
            <a:pPr marL="224325" indent="-224325">
              <a:defRPr/>
            </a:pPr>
            <a:r>
              <a:rPr lang="en-US" dirty="0" smtClean="0"/>
              <a:t>2. After each review of the video, have teachers refer to the KWL to determine similarities and differences in about what they know.  </a:t>
            </a:r>
          </a:p>
          <a:p>
            <a:pPr marL="224325" indent="-224325">
              <a:defRPr/>
            </a:pPr>
            <a:endParaRPr lang="en-US" dirty="0" smtClean="0"/>
          </a:p>
          <a:p>
            <a:pPr marL="224325" indent="-224325">
              <a:defRPr/>
            </a:pPr>
            <a:r>
              <a:rPr lang="en-US" dirty="0" smtClean="0"/>
              <a:t>3. Then have teachers write down what they learned and would like to know (the “would like to know” will be used as the ticket out the door to determine what process needs to be further developed.</a:t>
            </a:r>
          </a:p>
          <a:p>
            <a:pPr>
              <a:defRPr/>
            </a:pPr>
            <a:endParaRPr lang="en-US"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0D6B8-D96A-4A31-93F3-9B327A11C2DE}"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Teachers should analyze for </a:t>
            </a:r>
          </a:p>
          <a:p>
            <a:pPr eaLnBrk="1" hangingPunct="1">
              <a:spcBef>
                <a:spcPct val="0"/>
              </a:spcBef>
            </a:pPr>
            <a:endParaRPr lang="en-US" smtClean="0"/>
          </a:p>
          <a:p>
            <a:pPr eaLnBrk="1" hangingPunct="1">
              <a:spcBef>
                <a:spcPct val="0"/>
              </a:spcBef>
            </a:pPr>
            <a:r>
              <a:rPr lang="en-US" smtClean="0"/>
              <a:t>Whole and small group instruction</a:t>
            </a:r>
          </a:p>
          <a:p>
            <a:pPr eaLnBrk="1" hangingPunct="1">
              <a:spcBef>
                <a:spcPct val="0"/>
              </a:spcBef>
            </a:pPr>
            <a:r>
              <a:rPr lang="en-US" smtClean="0"/>
              <a:t>Most frequently missed</a:t>
            </a:r>
          </a:p>
          <a:p>
            <a:pPr eaLnBrk="1" hangingPunct="1">
              <a:spcBef>
                <a:spcPct val="0"/>
              </a:spcBef>
            </a:pPr>
            <a:r>
              <a:rPr lang="en-US" smtClean="0"/>
              <a:t>Class Averages</a:t>
            </a:r>
          </a:p>
          <a:p>
            <a:pPr eaLnBrk="1" hangingPunct="1">
              <a:spcBef>
                <a:spcPct val="0"/>
              </a:spcBef>
            </a:pPr>
            <a:r>
              <a:rPr lang="en-US" smtClean="0"/>
              <a:t>Individual Students</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DC6D0C-830B-43BA-A7C9-E6479074841E}"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Make copies of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88382C-B860-432F-AD21-DD2BD9E7A985}"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Why is knowing the most frequently missed question important?  How can sorting students to the question they missed an important grouping process for students and the teacher?</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53A548-CD98-450C-8CFB-B1AE476F5004}" type="slidenum">
              <a:rPr lang="en-US" smtClean="0"/>
              <a:pPr fontAlgn="base">
                <a:spcBef>
                  <a:spcPct val="0"/>
                </a:spcBef>
                <a:spcAft>
                  <a:spcPct val="0"/>
                </a:spcAft>
                <a:defRPr/>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E86908-22A5-42EE-8484-BEF4EF8411CF}"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86908-22A5-42EE-8484-BEF4EF8411CF}"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86908-22A5-42EE-8484-BEF4EF8411CF}"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86908-22A5-42EE-8484-BEF4EF8411CF}"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86908-22A5-42EE-8484-BEF4EF8411CF}"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E86908-22A5-42EE-8484-BEF4EF8411CF}"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E86908-22A5-42EE-8484-BEF4EF8411CF}" type="datetimeFigureOut">
              <a:rPr lang="en-US" smtClean="0"/>
              <a:pPr/>
              <a:t>1/21/2012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E86908-22A5-42EE-8484-BEF4EF8411CF}" type="datetimeFigureOut">
              <a:rPr lang="en-US" smtClean="0"/>
              <a:pPr/>
              <a:t>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86908-22A5-42EE-8484-BEF4EF8411CF}" type="datetimeFigureOut">
              <a:rPr lang="en-US" smtClean="0"/>
              <a:pPr/>
              <a:t>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86908-22A5-42EE-8484-BEF4EF8411CF}"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86908-22A5-42EE-8484-BEF4EF8411CF}"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B4A64-C9E0-4094-9362-CCA19E076F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6908-22A5-42EE-8484-BEF4EF8411CF}" type="datetimeFigureOut">
              <a:rPr lang="en-US" smtClean="0"/>
              <a:pPr/>
              <a:t>1/21/2012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B4A64-C9E0-4094-9362-CCA19E076F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dww.ed.gov/Data-Driven-Instructional-Decision-Making/Cycle-of-Improvement/practice/?T_ID=30&amp;P_ID=79" TargetMode="External"/><Relationship Id="rId7" Type="http://schemas.openxmlformats.org/officeDocument/2006/relationships/hyperlink" Target="http://dww.ed.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dww.ed.gov/Data-Driven-Instructional-Decision-Making/Cycle-of-Improvement/see/?T_ID=30&amp;P_ID=79"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19.xml"/><Relationship Id="rId5" Type="http://schemas.openxmlformats.org/officeDocument/2006/relationships/slide" Target="slide1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hyperlink" Target="http://www.ed.gov/" TargetMode="External"/><Relationship Id="rId2" Type="http://schemas.openxmlformats.org/officeDocument/2006/relationships/hyperlink" Target="http://www.dynamicassessment.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ed.gov/"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hyperlink" Target="mailto:mayreather.willis@clmatacademy.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dww.ed.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ww.ed.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dww.ed.gov/media/overview_player.cfm?fID=1694"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advanc-ed.org/"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153400" cy="1200329"/>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rPr>
              <a:t>Implementing Daily Data Driven</a:t>
            </a:r>
          </a:p>
          <a:p>
            <a:pPr algn="ctr" fontAlgn="auto">
              <a:spcBef>
                <a:spcPts val="0"/>
              </a:spcBef>
              <a:spcAft>
                <a:spcPts val="0"/>
              </a:spcAft>
              <a:defRPr/>
            </a:pPr>
            <a:r>
              <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rPr>
              <a:t>Instruction</a:t>
            </a:r>
          </a:p>
        </p:txBody>
      </p:sp>
      <p:sp>
        <p:nvSpPr>
          <p:cNvPr id="4" name="TextBox 3"/>
          <p:cNvSpPr txBox="1"/>
          <p:nvPr/>
        </p:nvSpPr>
        <p:spPr>
          <a:xfrm>
            <a:off x="304800" y="5867400"/>
            <a:ext cx="86868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2400" dirty="0">
                <a:latin typeface="Arial Rounded MT Bold" pitchFamily="34" charset="0"/>
              </a:rPr>
              <a:t>Presenters: Dr. Mayreather Willis &amp; Dr. Kristin Forrester</a:t>
            </a:r>
          </a:p>
        </p:txBody>
      </p:sp>
      <p:pic>
        <p:nvPicPr>
          <p:cNvPr id="6" name="Picture 5" descr="drowning in data.JPG"/>
          <p:cNvPicPr>
            <a:picLocks noChangeAspect="1"/>
          </p:cNvPicPr>
          <p:nvPr/>
        </p:nvPicPr>
        <p:blipFill>
          <a:blip r:embed="rId3" cstate="print"/>
          <a:stretch>
            <a:fillRect/>
          </a:stretch>
        </p:blipFill>
        <p:spPr>
          <a:xfrm>
            <a:off x="1447800" y="1752600"/>
            <a:ext cx="6350000"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2989263" cy="461963"/>
          </a:xfrm>
          <a:prstGeom prst="rect">
            <a:avLst/>
          </a:prstGeom>
        </p:spPr>
        <p:txBody>
          <a:bodyPr wrap="none">
            <a:spAutoFit/>
          </a:bodyPr>
          <a:lstStyle/>
          <a:p>
            <a:pPr fontAlgn="auto">
              <a:spcBef>
                <a:spcPts val="0"/>
              </a:spcBef>
              <a:spcAft>
                <a:spcPts val="0"/>
              </a:spcAft>
              <a:defRPr/>
            </a:pPr>
            <a:r>
              <a:rPr lang="en-US" sz="2400" b="1" dirty="0">
                <a:effectLst>
                  <a:outerShdw blurRad="38100" dist="38100" dir="2700000" algn="tl">
                    <a:srgbClr val="000000">
                      <a:alpha val="43137"/>
                    </a:srgbClr>
                  </a:outerShdw>
                </a:effectLst>
                <a:latin typeface="+mn-lt"/>
              </a:rPr>
              <a:t>Cycle of Improvement</a:t>
            </a:r>
          </a:p>
        </p:txBody>
      </p:sp>
      <p:sp>
        <p:nvSpPr>
          <p:cNvPr id="12291" name="Rectangle 2"/>
          <p:cNvSpPr>
            <a:spLocks noChangeArrowheads="1"/>
          </p:cNvSpPr>
          <p:nvPr/>
        </p:nvSpPr>
        <p:spPr bwMode="auto">
          <a:xfrm>
            <a:off x="304800" y="1295400"/>
            <a:ext cx="4191000" cy="5078413"/>
          </a:xfrm>
          <a:prstGeom prst="rect">
            <a:avLst/>
          </a:prstGeom>
          <a:noFill/>
          <a:ln w="9525">
            <a:noFill/>
            <a:miter lim="800000"/>
            <a:headEnd/>
            <a:tailEnd/>
          </a:ln>
        </p:spPr>
        <p:txBody>
          <a:bodyPr>
            <a:spAutoFit/>
          </a:bodyPr>
          <a:lstStyle/>
          <a:p>
            <a:pPr algn="ctr"/>
            <a:r>
              <a:rPr lang="en-US" b="1">
                <a:latin typeface="Calibri" pitchFamily="34" charset="0"/>
              </a:rPr>
              <a:t>Make data part of an ongoing cycle of instructional improvement.</a:t>
            </a:r>
          </a:p>
          <a:p>
            <a:endParaRPr lang="en-US" b="1">
              <a:latin typeface="Calibri" pitchFamily="34" charset="0"/>
            </a:endParaRPr>
          </a:p>
          <a:p>
            <a:r>
              <a:rPr lang="en-US">
                <a:latin typeface="Calibri" pitchFamily="34" charset="0"/>
              </a:rPr>
              <a:t>To help all students achieve, teachers need to systematically and routinely use data to guide instructional decisions and meet students' learning needs. </a:t>
            </a:r>
          </a:p>
          <a:p>
            <a:endParaRPr lang="en-US">
              <a:latin typeface="Calibri" pitchFamily="34" charset="0"/>
            </a:endParaRPr>
          </a:p>
          <a:p>
            <a:r>
              <a:rPr lang="en-US">
                <a:latin typeface="Calibri" pitchFamily="34" charset="0"/>
              </a:rPr>
              <a:t>Data use is an ongoing cycle of</a:t>
            </a:r>
          </a:p>
          <a:p>
            <a:pPr>
              <a:buFont typeface="Arial" pitchFamily="34" charset="0"/>
              <a:buChar char="•"/>
            </a:pPr>
            <a:endParaRPr lang="en-US">
              <a:latin typeface="Calibri" pitchFamily="34" charset="0"/>
            </a:endParaRPr>
          </a:p>
          <a:p>
            <a:pPr>
              <a:buFont typeface="Arial" pitchFamily="34" charset="0"/>
              <a:buChar char="•"/>
            </a:pPr>
            <a:r>
              <a:rPr lang="en-US">
                <a:latin typeface="Calibri" pitchFamily="34" charset="0"/>
              </a:rPr>
              <a:t>collecting multiple data sources</a:t>
            </a:r>
          </a:p>
          <a:p>
            <a:pPr>
              <a:buFont typeface="Arial" pitchFamily="34" charset="0"/>
              <a:buChar char="•"/>
            </a:pPr>
            <a:endParaRPr lang="en-US">
              <a:latin typeface="Calibri" pitchFamily="34" charset="0"/>
            </a:endParaRPr>
          </a:p>
          <a:p>
            <a:pPr>
              <a:buFont typeface="Arial" pitchFamily="34" charset="0"/>
              <a:buChar char="•"/>
            </a:pPr>
            <a:r>
              <a:rPr lang="en-US">
                <a:latin typeface="Calibri" pitchFamily="34" charset="0"/>
              </a:rPr>
              <a:t>interpreting data to formulate hypotheses about strategies to raise student achievement</a:t>
            </a:r>
          </a:p>
          <a:p>
            <a:pPr>
              <a:buFont typeface="Arial" pitchFamily="34" charset="0"/>
              <a:buChar char="•"/>
            </a:pPr>
            <a:endParaRPr lang="en-US">
              <a:latin typeface="Calibri" pitchFamily="34" charset="0"/>
            </a:endParaRPr>
          </a:p>
          <a:p>
            <a:pPr>
              <a:buFont typeface="Arial" pitchFamily="34" charset="0"/>
              <a:buChar char="•"/>
            </a:pPr>
            <a:r>
              <a:rPr lang="en-US">
                <a:latin typeface="Calibri" pitchFamily="34" charset="0"/>
              </a:rPr>
              <a:t>implementing instructional changes to test hypotheses</a:t>
            </a:r>
          </a:p>
        </p:txBody>
      </p:sp>
      <p:pic>
        <p:nvPicPr>
          <p:cNvPr id="7170" name="Picture 2" descr="C:\Documents and Settings\Reesee Willis\Desktop\1386_ci_overview.jpg">
            <a:hlinkClick r:id="rId3"/>
          </p:cNvPr>
          <p:cNvPicPr>
            <a:picLocks noChangeAspect="1" noChangeArrowheads="1"/>
          </p:cNvPicPr>
          <p:nvPr/>
        </p:nvPicPr>
        <p:blipFill>
          <a:blip r:embed="rId4" cstate="email">
            <a:extLst>
              <a:ext uri="{28A0092B-C50C-407E-A947-70E740481C1C}"/>
            </a:extLst>
          </a:blip>
          <a:srcRect/>
          <a:stretch>
            <a:fillRect/>
          </a:stretch>
        </p:blipFill>
        <p:spPr bwMode="auto">
          <a:xfrm>
            <a:off x="4648200" y="914400"/>
            <a:ext cx="3982096" cy="279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extLst>
        </p:spPr>
      </p:pic>
      <p:pic>
        <p:nvPicPr>
          <p:cNvPr id="7171" name="Picture 3">
            <a:hlinkClick r:id="rId5"/>
          </p:cNvPr>
          <p:cNvPicPr>
            <a:picLocks noChangeAspect="1" noChangeArrowheads="1"/>
          </p:cNvPicPr>
          <p:nvPr/>
        </p:nvPicPr>
        <p:blipFill>
          <a:blip r:embed="rId6" cstate="email">
            <a:extLst>
              <a:ext uri="{28A0092B-C50C-407E-A947-70E740481C1C}"/>
            </a:extLst>
          </a:blip>
          <a:srcRect/>
          <a:stretch>
            <a:fillRect/>
          </a:stretch>
        </p:blipFill>
        <p:spPr bwMode="auto">
          <a:xfrm>
            <a:off x="5791200" y="4191000"/>
            <a:ext cx="190500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ext uri="{91240B29-F687-4F45-9708-019B960494DF}"/>
            <a:ext uri="{AF507438-7753-43E0-B8FC-AC1667EBCBE1}"/>
          </a:extLst>
        </p:spPr>
      </p:pic>
      <p:sp>
        <p:nvSpPr>
          <p:cNvPr id="12294" name="Rectangle 5"/>
          <p:cNvSpPr>
            <a:spLocks noChangeArrowheads="1"/>
          </p:cNvSpPr>
          <p:nvPr/>
        </p:nvSpPr>
        <p:spPr bwMode="auto">
          <a:xfrm>
            <a:off x="5943600" y="5715000"/>
            <a:ext cx="2136775" cy="307975"/>
          </a:xfrm>
          <a:prstGeom prst="rect">
            <a:avLst/>
          </a:prstGeom>
          <a:noFill/>
          <a:ln w="9525">
            <a:noFill/>
            <a:miter lim="800000"/>
            <a:headEnd/>
            <a:tailEnd/>
          </a:ln>
        </p:spPr>
        <p:txBody>
          <a:bodyPr wrap="none">
            <a:spAutoFit/>
          </a:bodyPr>
          <a:lstStyle/>
          <a:p>
            <a:r>
              <a:rPr lang="en-US" sz="1400">
                <a:latin typeface="Calibri" pitchFamily="34" charset="0"/>
              </a:rPr>
              <a:t>Source: </a:t>
            </a:r>
            <a:r>
              <a:rPr lang="en-US" sz="1400">
                <a:latin typeface="Calibri" pitchFamily="34" charset="0"/>
                <a:hlinkClick r:id="rId7"/>
              </a:rPr>
              <a:t>http://dww.ed.gov</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provement Lifecycle"/>
          <p:cNvPicPr>
            <a:picLocks noChangeAspect="1" noChangeArrowheads="1"/>
          </p:cNvPicPr>
          <p:nvPr/>
        </p:nvPicPr>
        <p:blipFill>
          <a:blip r:embed="rId3" cstate="print"/>
          <a:srcRect/>
          <a:stretch>
            <a:fillRect/>
          </a:stretch>
        </p:blipFill>
        <p:spPr bwMode="auto">
          <a:xfrm>
            <a:off x="2514600" y="228600"/>
            <a:ext cx="3886200" cy="4800600"/>
          </a:xfrm>
          <a:prstGeom prst="rect">
            <a:avLst/>
          </a:prstGeom>
          <a:ln>
            <a:noFill/>
          </a:ln>
          <a:effectLst>
            <a:outerShdw blurRad="292100" dist="139700" dir="2700000" algn="tl" rotWithShape="0">
              <a:srgbClr val="333333">
                <a:alpha val="65000"/>
              </a:srgbClr>
            </a:outerShdw>
          </a:effectLst>
          <a:extLst>
            <a:ext uri="{909E8E84-426E-40DD-AFC4-6F175D3DCCD1}"/>
          </a:extLst>
        </p:spPr>
      </p:pic>
      <p:cxnSp>
        <p:nvCxnSpPr>
          <p:cNvPr id="4" name="Straight Arrow Connector 3"/>
          <p:cNvCxnSpPr/>
          <p:nvPr/>
        </p:nvCxnSpPr>
        <p:spPr>
          <a:xfrm>
            <a:off x="2362200" y="1447800"/>
            <a:ext cx="1143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419600" y="4572000"/>
            <a:ext cx="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286000" y="2971800"/>
            <a:ext cx="685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943600" y="1752600"/>
            <a:ext cx="685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19800" y="2895600"/>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4800" y="914400"/>
            <a:ext cx="1905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Teacher -</a:t>
            </a:r>
          </a:p>
          <a:p>
            <a:pPr algn="ctr" fontAlgn="auto">
              <a:spcBef>
                <a:spcPts val="0"/>
              </a:spcBef>
              <a:spcAft>
                <a:spcPts val="0"/>
              </a:spcAft>
              <a:defRPr/>
            </a:pPr>
            <a:r>
              <a:rPr lang="en-US" sz="1600" dirty="0"/>
              <a:t>completes this task, and then test talk with students </a:t>
            </a:r>
          </a:p>
        </p:txBody>
      </p:sp>
      <p:sp>
        <p:nvSpPr>
          <p:cNvPr id="24" name="Rectangle 23"/>
          <p:cNvSpPr/>
          <p:nvPr/>
        </p:nvSpPr>
        <p:spPr>
          <a:xfrm>
            <a:off x="228600" y="2514600"/>
            <a:ext cx="19812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Teacher &amp; Student</a:t>
            </a:r>
          </a:p>
          <a:p>
            <a:pPr algn="ctr" fontAlgn="auto">
              <a:spcBef>
                <a:spcPts val="0"/>
              </a:spcBef>
              <a:spcAft>
                <a:spcPts val="0"/>
              </a:spcAft>
              <a:defRPr/>
            </a:pPr>
            <a:endParaRPr lang="en-US" dirty="0"/>
          </a:p>
          <a:p>
            <a:pPr algn="ctr" fontAlgn="auto">
              <a:spcBef>
                <a:spcPts val="0"/>
              </a:spcBef>
              <a:spcAft>
                <a:spcPts val="0"/>
              </a:spcAft>
              <a:defRPr/>
            </a:pPr>
            <a:r>
              <a:rPr lang="en-US" dirty="0"/>
              <a:t>“The data is only as good as the teacher who uses it.  You have to factor in dedication, caring, and skills.”</a:t>
            </a:r>
          </a:p>
          <a:p>
            <a:pPr algn="ctr" fontAlgn="auto">
              <a:spcBef>
                <a:spcPts val="0"/>
              </a:spcBef>
              <a:spcAft>
                <a:spcPts val="0"/>
              </a:spcAft>
              <a:defRPr/>
            </a:pPr>
            <a:r>
              <a:rPr lang="en-US" dirty="0"/>
              <a:t>-Doris Piekarski</a:t>
            </a:r>
          </a:p>
          <a:p>
            <a:pPr algn="ctr" fontAlgn="auto">
              <a:spcBef>
                <a:spcPts val="0"/>
              </a:spcBef>
              <a:spcAft>
                <a:spcPts val="0"/>
              </a:spcAft>
              <a:defRPr/>
            </a:pPr>
            <a:endParaRPr lang="en-US" dirty="0"/>
          </a:p>
        </p:txBody>
      </p:sp>
      <p:sp>
        <p:nvSpPr>
          <p:cNvPr id="25" name="Rectangle 24"/>
          <p:cNvSpPr/>
          <p:nvPr/>
        </p:nvSpPr>
        <p:spPr>
          <a:xfrm>
            <a:off x="3276600" y="5181600"/>
            <a:ext cx="2667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r>
              <a:rPr lang="en-US" dirty="0"/>
              <a:t>Teacher and Student–</a:t>
            </a:r>
          </a:p>
          <a:p>
            <a:pPr algn="ctr" fontAlgn="auto">
              <a:spcBef>
                <a:spcPts val="0"/>
              </a:spcBef>
              <a:spcAft>
                <a:spcPts val="0"/>
              </a:spcAft>
              <a:defRPr/>
            </a:pPr>
            <a:r>
              <a:rPr lang="en-US" dirty="0"/>
              <a:t>Assess, assess, assess</a:t>
            </a:r>
          </a:p>
          <a:p>
            <a:pPr algn="ctr" fontAlgn="auto">
              <a:spcBef>
                <a:spcPts val="0"/>
              </a:spcBef>
              <a:spcAft>
                <a:spcPts val="0"/>
              </a:spcAft>
              <a:defRPr/>
            </a:pPr>
            <a:r>
              <a:rPr lang="en-US" dirty="0">
                <a:hlinkClick r:id="rId4" action="ppaction://hlinksldjump"/>
              </a:rPr>
              <a:t>Dynamic and Screening</a:t>
            </a:r>
            <a:endParaRPr lang="en-US" dirty="0"/>
          </a:p>
          <a:p>
            <a:pPr algn="ctr" fontAlgn="auto">
              <a:spcBef>
                <a:spcPts val="0"/>
              </a:spcBef>
              <a:spcAft>
                <a:spcPts val="0"/>
              </a:spcAft>
              <a:defRPr/>
            </a:pPr>
            <a:r>
              <a:rPr lang="en-US" dirty="0"/>
              <a:t>from curriculum</a:t>
            </a:r>
          </a:p>
          <a:p>
            <a:pPr algn="ctr" fontAlgn="auto">
              <a:spcBef>
                <a:spcPts val="0"/>
              </a:spcBef>
              <a:spcAft>
                <a:spcPts val="0"/>
              </a:spcAft>
              <a:defRPr/>
            </a:pPr>
            <a:endParaRPr lang="en-US" dirty="0"/>
          </a:p>
          <a:p>
            <a:pPr algn="ctr" fontAlgn="auto">
              <a:spcBef>
                <a:spcPts val="0"/>
              </a:spcBef>
              <a:spcAft>
                <a:spcPts val="0"/>
              </a:spcAft>
              <a:defRPr/>
            </a:pPr>
            <a:endParaRPr lang="en-US" dirty="0"/>
          </a:p>
        </p:txBody>
      </p:sp>
      <p:sp>
        <p:nvSpPr>
          <p:cNvPr id="26" name="Rectangle 25"/>
          <p:cNvSpPr/>
          <p:nvPr/>
        </p:nvSpPr>
        <p:spPr>
          <a:xfrm>
            <a:off x="7010400" y="2590800"/>
            <a:ext cx="1981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bg1"/>
                </a:solidFill>
                <a:hlinkClick r:id="rId5" action="ppaction://hlinksldjump"/>
              </a:rPr>
              <a:t>Teacher</a:t>
            </a:r>
            <a:r>
              <a:rPr lang="en-US" sz="1600" dirty="0">
                <a:solidFill>
                  <a:schemeClr val="bg1"/>
                </a:solidFill>
              </a:rPr>
              <a:t> – plan instruction that is based one data, using multiple teaching strategies</a:t>
            </a:r>
          </a:p>
        </p:txBody>
      </p:sp>
      <p:sp>
        <p:nvSpPr>
          <p:cNvPr id="27" name="Rectangle 26"/>
          <p:cNvSpPr/>
          <p:nvPr/>
        </p:nvSpPr>
        <p:spPr>
          <a:xfrm>
            <a:off x="6705600" y="914400"/>
            <a:ext cx="2286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Teacher &amp; Student-</a:t>
            </a:r>
          </a:p>
          <a:p>
            <a:pPr algn="ctr" fontAlgn="auto">
              <a:spcBef>
                <a:spcPts val="0"/>
              </a:spcBef>
              <a:spcAft>
                <a:spcPts val="0"/>
              </a:spcAft>
              <a:defRPr/>
            </a:pPr>
            <a:r>
              <a:rPr lang="en-US" sz="1400" dirty="0"/>
              <a:t>How much will you improve?</a:t>
            </a:r>
          </a:p>
          <a:p>
            <a:pPr algn="ctr" fontAlgn="auto">
              <a:spcBef>
                <a:spcPts val="0"/>
              </a:spcBef>
              <a:spcAft>
                <a:spcPts val="0"/>
              </a:spcAft>
              <a:defRPr/>
            </a:pPr>
            <a:r>
              <a:rPr lang="en-US" sz="1400" dirty="0"/>
              <a:t>An example, from 75 to 80, or 75 to 85 in one grading period or a semester</a:t>
            </a:r>
          </a:p>
        </p:txBody>
      </p:sp>
      <p:sp>
        <p:nvSpPr>
          <p:cNvPr id="28" name="Rectangle 27"/>
          <p:cNvSpPr/>
          <p:nvPr/>
        </p:nvSpPr>
        <p:spPr>
          <a:xfrm>
            <a:off x="6553200" y="4038600"/>
            <a:ext cx="1981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bg1"/>
                </a:solidFill>
                <a:hlinkClick r:id="rId5" action="ppaction://hlinksldjump"/>
              </a:rPr>
              <a:t>Student</a:t>
            </a:r>
            <a:r>
              <a:rPr lang="en-US" sz="1600" dirty="0"/>
              <a:t> – review your data, how will you improve beyond teacher facilitated instruction?</a:t>
            </a:r>
          </a:p>
        </p:txBody>
      </p:sp>
      <p:cxnSp>
        <p:nvCxnSpPr>
          <p:cNvPr id="33" name="Straight Arrow Connector 32"/>
          <p:cNvCxnSpPr/>
          <p:nvPr/>
        </p:nvCxnSpPr>
        <p:spPr>
          <a:xfrm>
            <a:off x="6019800" y="2895600"/>
            <a:ext cx="685800" cy="990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26" name="Object 1">
            <a:hlinkClick r:id="rId6" action="ppaction://hlinksldjump"/>
          </p:cNvPr>
          <p:cNvGraphicFramePr>
            <a:graphicFrameLocks noChangeAspect="1"/>
          </p:cNvGraphicFramePr>
          <p:nvPr/>
        </p:nvGraphicFramePr>
        <p:xfrm>
          <a:off x="-2133600" y="5562600"/>
          <a:ext cx="1143000" cy="857250"/>
        </p:xfrm>
        <a:graphic>
          <a:graphicData uri="http://schemas.openxmlformats.org/presentationml/2006/ole">
            <p:oleObj spid="_x0000_s1026" name="Acrobat Document" r:id="rId7" imgW="7543764" imgH="5829059" progId="AcroExch.Document.7">
              <p:embed/>
            </p:oleObj>
          </a:graphicData>
        </a:graphic>
      </p:graphicFrame>
      <p:sp>
        <p:nvSpPr>
          <p:cNvPr id="1040" name="TextBox 38"/>
          <p:cNvSpPr txBox="1">
            <a:spLocks noChangeArrowheads="1"/>
          </p:cNvSpPr>
          <p:nvPr/>
        </p:nvSpPr>
        <p:spPr bwMode="auto">
          <a:xfrm>
            <a:off x="-2209800" y="6534943"/>
            <a:ext cx="762000" cy="646113"/>
          </a:xfrm>
          <a:prstGeom prst="rect">
            <a:avLst/>
          </a:prstGeom>
          <a:noFill/>
          <a:ln w="9525">
            <a:noFill/>
            <a:miter lim="800000"/>
            <a:headEnd/>
            <a:tailEnd/>
          </a:ln>
        </p:spPr>
        <p:txBody>
          <a:bodyPr>
            <a:spAutoFit/>
          </a:bodyPr>
          <a:lstStyle/>
          <a:p>
            <a:pPr algn="ctr"/>
            <a:r>
              <a:rPr lang="en-US" dirty="0">
                <a:latin typeface="Calibri" pitchFamily="34" charset="0"/>
              </a:rPr>
              <a:t>Hand </a:t>
            </a:r>
          </a:p>
          <a:p>
            <a:pPr algn="ctr"/>
            <a:r>
              <a:rPr lang="en-US" dirty="0">
                <a:latin typeface="Calibri" pitchFamily="34" charset="0"/>
              </a:rPr>
              <a:t>Out</a:t>
            </a:r>
          </a:p>
        </p:txBody>
      </p:sp>
      <p:sp>
        <p:nvSpPr>
          <p:cNvPr id="17" name="Document"/>
          <p:cNvSpPr>
            <a:spLocks noEditPoints="1" noChangeArrowheads="1"/>
          </p:cNvSpPr>
          <p:nvPr/>
        </p:nvSpPr>
        <p:spPr bwMode="auto">
          <a:xfrm>
            <a:off x="10363200" y="5638800"/>
            <a:ext cx="682625" cy="8350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18" name="TextBox 17"/>
          <p:cNvSpPr txBox="1"/>
          <p:nvPr/>
        </p:nvSpPr>
        <p:spPr>
          <a:xfrm>
            <a:off x="6248400" y="6324600"/>
            <a:ext cx="2514600" cy="276999"/>
          </a:xfrm>
          <a:prstGeom prst="rect">
            <a:avLst/>
          </a:prstGeom>
          <a:noFill/>
        </p:spPr>
        <p:txBody>
          <a:bodyPr wrap="square" rtlCol="0">
            <a:spAutoFit/>
          </a:bodyPr>
          <a:lstStyle/>
          <a:p>
            <a:r>
              <a:rPr lang="en-US" sz="1200" b="1" dirty="0" smtClean="0">
                <a:solidFill>
                  <a:srgbClr val="FF0000"/>
                </a:solidFill>
              </a:rPr>
              <a:t>Source of cycle: </a:t>
            </a:r>
            <a:r>
              <a:rPr lang="en-US" sz="1200" dirty="0" smtClean="0"/>
              <a:t>AdvancEd.com</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81000" y="457200"/>
            <a:ext cx="3276600" cy="6154738"/>
          </a:xfrm>
          <a:prstGeom prst="rect">
            <a:avLst/>
          </a:prstGeom>
          <a:noFill/>
          <a:ln w="9525">
            <a:solidFill>
              <a:schemeClr val="tx1"/>
            </a:solidFill>
          </a:ln>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Dynamic Assessment</a:t>
            </a:r>
          </a:p>
          <a:p>
            <a:pPr algn="ctr" fontAlgn="auto">
              <a:spcBef>
                <a:spcPts val="0"/>
              </a:spcBef>
              <a:spcAft>
                <a:spcPts val="0"/>
              </a:spcAft>
              <a:defRPr/>
            </a:pPr>
            <a:endParaRPr lang="en-US" dirty="0">
              <a:latin typeface="+mn-lt"/>
            </a:endParaRPr>
          </a:p>
          <a:p>
            <a:pPr algn="ctr" fontAlgn="auto">
              <a:spcBef>
                <a:spcPts val="0"/>
              </a:spcBef>
              <a:spcAft>
                <a:spcPts val="0"/>
              </a:spcAft>
              <a:defRPr/>
            </a:pPr>
            <a:r>
              <a:rPr lang="en-US" sz="1400" dirty="0">
                <a:latin typeface="Times New Roman" pitchFamily="18" charset="0"/>
                <a:cs typeface="Times New Roman" pitchFamily="18" charset="0"/>
              </a:rPr>
              <a:t>“Curriculum-based approaches that use actual content from the learner's educational program, with interventions based on "best practices" of teaching.”</a:t>
            </a:r>
          </a:p>
          <a:p>
            <a:pPr algn="ctr" fontAlgn="auto">
              <a:spcBef>
                <a:spcPts val="0"/>
              </a:spcBef>
              <a:spcAft>
                <a:spcPts val="0"/>
              </a:spcAft>
              <a:defRPr/>
            </a:pPr>
            <a:endParaRPr lang="en-US" sz="1400" dirty="0">
              <a:latin typeface="Times New Roman" pitchFamily="18" charset="0"/>
              <a:cs typeface="Times New Roman" pitchFamily="18" charset="0"/>
            </a:endParaRPr>
          </a:p>
          <a:p>
            <a:pPr algn="r" fontAlgn="auto">
              <a:spcBef>
                <a:spcPts val="0"/>
              </a:spcBef>
              <a:spcAft>
                <a:spcPts val="0"/>
              </a:spcAft>
              <a:defRPr/>
            </a:pPr>
            <a:r>
              <a:rPr lang="en-US" sz="1200" b="1" dirty="0">
                <a:latin typeface="+mn-lt"/>
              </a:rPr>
              <a:t>Source: </a:t>
            </a:r>
            <a:r>
              <a:rPr lang="en-US" sz="1200" b="1" dirty="0">
                <a:latin typeface="+mn-lt"/>
                <a:hlinkClick r:id="rId2"/>
              </a:rPr>
              <a:t>www.dynamicassessment.com</a:t>
            </a:r>
            <a:endParaRPr lang="en-US" sz="1200" b="1" dirty="0">
              <a:latin typeface="+mn-lt"/>
            </a:endParaRPr>
          </a:p>
          <a:p>
            <a:pPr fontAlgn="auto">
              <a:spcBef>
                <a:spcPts val="0"/>
              </a:spcBef>
              <a:spcAft>
                <a:spcPts val="0"/>
              </a:spcAft>
              <a:defRPr/>
            </a:pPr>
            <a:endParaRPr lang="en-US" sz="1200" b="1" dirty="0">
              <a:latin typeface="+mn-lt"/>
            </a:endParaRPr>
          </a:p>
          <a:p>
            <a:pPr fontAlgn="auto">
              <a:spcBef>
                <a:spcPts val="0"/>
              </a:spcBef>
              <a:spcAft>
                <a:spcPts val="0"/>
              </a:spcAft>
              <a:defRPr/>
            </a:pPr>
            <a:r>
              <a:rPr lang="en-US" sz="1600" dirty="0">
                <a:latin typeface="Times New Roman" pitchFamily="18" charset="0"/>
                <a:cs typeface="Times New Roman" pitchFamily="18" charset="0"/>
              </a:rPr>
              <a:t>Dynamic assessments are embedded in ongoing instruction in the classroom.  Teachers assess individual students according to their instructional goals during teaching and learning interactions.  Teachers conduct the assessments frequently and keep a systematic record of how individual children perform. They use this information to tailor and shape instruction to the needs of children in the class, as well as to measure their progress against instructional goals [Strands, standards, and components].</a:t>
            </a:r>
          </a:p>
          <a:p>
            <a:pPr fontAlgn="auto">
              <a:spcBef>
                <a:spcPts val="0"/>
              </a:spcBef>
              <a:spcAft>
                <a:spcPts val="0"/>
              </a:spcAft>
              <a:defRPr/>
            </a:pPr>
            <a:endParaRPr lang="en-US" sz="1200" dirty="0">
              <a:latin typeface="Times New Roman" pitchFamily="18" charset="0"/>
              <a:cs typeface="Times New Roman" pitchFamily="18" charset="0"/>
            </a:endParaRPr>
          </a:p>
          <a:p>
            <a:pPr fontAlgn="auto">
              <a:spcBef>
                <a:spcPts val="0"/>
              </a:spcBef>
              <a:spcAft>
                <a:spcPts val="0"/>
              </a:spcAft>
              <a:defRPr/>
            </a:pPr>
            <a:r>
              <a:rPr lang="en-US" sz="1200" dirty="0">
                <a:latin typeface="Times New Roman" pitchFamily="18" charset="0"/>
                <a:cs typeface="Times New Roman" pitchFamily="18" charset="0"/>
              </a:rPr>
              <a:t>Source: Department of Education @ </a:t>
            </a:r>
            <a:r>
              <a:rPr lang="en-US" sz="1200" dirty="0">
                <a:latin typeface="Times New Roman" pitchFamily="18" charset="0"/>
                <a:cs typeface="Times New Roman" pitchFamily="18" charset="0"/>
                <a:hlinkClick r:id="rId3"/>
              </a:rPr>
              <a:t>www.ed.gov</a:t>
            </a:r>
            <a:endParaRPr lang="en-US" dirty="0">
              <a:latin typeface="+mn-lt"/>
            </a:endParaRPr>
          </a:p>
        </p:txBody>
      </p:sp>
      <p:sp>
        <p:nvSpPr>
          <p:cNvPr id="4" name="TextBox 3"/>
          <p:cNvSpPr txBox="1"/>
          <p:nvPr/>
        </p:nvSpPr>
        <p:spPr>
          <a:xfrm>
            <a:off x="4114800" y="685800"/>
            <a:ext cx="4876800" cy="5078413"/>
          </a:xfrm>
          <a:prstGeom prst="rect">
            <a:avLst/>
          </a:prstGeom>
          <a:noFill/>
        </p:spPr>
        <p:txBody>
          <a:bodyPr>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Outcomes &amp; Objectives</a:t>
            </a:r>
          </a:p>
          <a:p>
            <a:pPr fontAlgn="auto">
              <a:spcBef>
                <a:spcPts val="0"/>
              </a:spcBef>
              <a:spcAft>
                <a:spcPts val="0"/>
              </a:spcAft>
              <a:defRPr/>
            </a:pPr>
            <a:endParaRPr lang="en-US" dirty="0">
              <a:latin typeface="+mn-lt"/>
            </a:endParaRPr>
          </a:p>
          <a:p>
            <a:pPr fontAlgn="auto">
              <a:spcBef>
                <a:spcPts val="0"/>
              </a:spcBef>
              <a:spcAft>
                <a:spcPts val="0"/>
              </a:spcAft>
              <a:defRPr/>
            </a:pPr>
            <a:r>
              <a:rPr lang="en-US" sz="1600" dirty="0">
                <a:latin typeface="Times New Roman" pitchFamily="18" charset="0"/>
                <a:cs typeface="Times New Roman" pitchFamily="18" charset="0"/>
              </a:rPr>
              <a:t>Assessment focuses on the learner's processes … that promote as well as obstruct successful learning.</a:t>
            </a:r>
          </a:p>
          <a:p>
            <a:pPr fontAlgn="auto">
              <a:spcBef>
                <a:spcPts val="0"/>
              </a:spcBef>
              <a:spcAft>
                <a:spcPts val="0"/>
              </a:spcAft>
              <a:defRPr/>
            </a:pPr>
            <a:endParaRPr lang="en-US" sz="1200" dirty="0">
              <a:latin typeface="Times New Roman" pitchFamily="18" charset="0"/>
              <a:cs typeface="Times New Roman" pitchFamily="18" charset="0"/>
            </a:endParaRPr>
          </a:p>
          <a:p>
            <a:pPr fontAlgn="auto">
              <a:spcBef>
                <a:spcPts val="0"/>
              </a:spcBef>
              <a:spcAft>
                <a:spcPts val="0"/>
              </a:spcAft>
              <a:defRPr/>
            </a:pPr>
            <a:r>
              <a:rPr lang="en-US" sz="1600" dirty="0">
                <a:latin typeface="Times New Roman" pitchFamily="18" charset="0"/>
                <a:cs typeface="Times New Roman" pitchFamily="18" charset="0"/>
              </a:rPr>
              <a:t>Assessment provides information about what instructional interventions are successful and promote change in the learner.</a:t>
            </a:r>
          </a:p>
          <a:p>
            <a:pPr fontAlgn="auto">
              <a:spcBef>
                <a:spcPts val="0"/>
              </a:spcBef>
              <a:spcAft>
                <a:spcPts val="0"/>
              </a:spcAft>
              <a:defRPr/>
            </a:pPr>
            <a:endParaRPr lang="en-US" sz="1200" dirty="0">
              <a:latin typeface="Times New Roman" pitchFamily="18" charset="0"/>
              <a:cs typeface="Times New Roman" pitchFamily="18" charset="0"/>
            </a:endParaRPr>
          </a:p>
          <a:p>
            <a:pPr fontAlgn="auto">
              <a:spcBef>
                <a:spcPts val="0"/>
              </a:spcBef>
              <a:spcAft>
                <a:spcPts val="0"/>
              </a:spcAft>
              <a:defRPr/>
            </a:pPr>
            <a:r>
              <a:rPr lang="en-US" sz="1600" dirty="0">
                <a:latin typeface="Times New Roman" pitchFamily="18" charset="0"/>
                <a:cs typeface="Times New Roman" pitchFamily="18" charset="0"/>
              </a:rPr>
              <a:t>Assessment is most often administered in a pretest-progress monitoring-posttest format.</a:t>
            </a:r>
          </a:p>
          <a:p>
            <a:pPr fontAlgn="auto">
              <a:spcBef>
                <a:spcPts val="0"/>
              </a:spcBef>
              <a:spcAft>
                <a:spcPts val="0"/>
              </a:spcAft>
              <a:defRPr/>
            </a:pP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600" dirty="0">
                <a:latin typeface="Times New Roman" pitchFamily="18" charset="0"/>
                <a:cs typeface="Times New Roman" pitchFamily="18" charset="0"/>
              </a:rPr>
              <a:t>Assessment is most useful when used for individual diagnosis and for screening of classroom size groups.</a:t>
            </a:r>
          </a:p>
          <a:p>
            <a:pPr fontAlgn="auto">
              <a:spcBef>
                <a:spcPts val="0"/>
              </a:spcBef>
              <a:spcAft>
                <a:spcPts val="0"/>
              </a:spcAft>
              <a:defRPr/>
            </a:pPr>
            <a:endParaRPr lang="en-US" sz="1200" b="1" dirty="0">
              <a:latin typeface="Times New Roman" pitchFamily="18" charset="0"/>
              <a:cs typeface="Times New Roman" pitchFamily="18" charset="0"/>
            </a:endParaRPr>
          </a:p>
          <a:p>
            <a:pPr fontAlgn="auto">
              <a:spcBef>
                <a:spcPts val="0"/>
              </a:spcBef>
              <a:spcAft>
                <a:spcPts val="0"/>
              </a:spcAft>
              <a:defRPr/>
            </a:pPr>
            <a:r>
              <a:rPr lang="en-US" sz="1600" dirty="0">
                <a:latin typeface="Times New Roman" pitchFamily="18" charset="0"/>
                <a:cs typeface="Times New Roman" pitchFamily="18" charset="0"/>
              </a:rPr>
              <a:t>Most unique information from the assessment is information about the learner.</a:t>
            </a:r>
          </a:p>
          <a:p>
            <a:pPr fontAlgn="auto">
              <a:spcBef>
                <a:spcPts val="0"/>
              </a:spcBef>
              <a:spcAft>
                <a:spcPts val="0"/>
              </a:spcAft>
              <a:defRPr/>
            </a:pPr>
            <a:endParaRPr lang="en-US" sz="1600" dirty="0">
              <a:latin typeface="Times New Roman" pitchFamily="18" charset="0"/>
              <a:cs typeface="Times New Roman" pitchFamily="18" charset="0"/>
            </a:endParaRPr>
          </a:p>
          <a:p>
            <a:pPr fontAlgn="auto">
              <a:spcBef>
                <a:spcPts val="0"/>
              </a:spcBef>
              <a:spcAft>
                <a:spcPts val="0"/>
              </a:spcAft>
              <a:defRPr/>
            </a:pPr>
            <a:r>
              <a:rPr lang="en-US" sz="1600" dirty="0">
                <a:latin typeface="Times New Roman" pitchFamily="18" charset="0"/>
                <a:cs typeface="Times New Roman" pitchFamily="18" charset="0"/>
              </a:rPr>
              <a:t>The underlying assumption of dynamic assessment is that all learners are capable of some degree of learning. </a:t>
            </a:r>
            <a:endParaRPr lang="en-US" dirty="0">
              <a:latin typeface="+mn-lt"/>
            </a:endParaRPr>
          </a:p>
        </p:txBody>
      </p:sp>
      <p:grpSp>
        <p:nvGrpSpPr>
          <p:cNvPr id="3" name="Group 5"/>
          <p:cNvGrpSpPr>
            <a:grpSpLocks/>
          </p:cNvGrpSpPr>
          <p:nvPr/>
        </p:nvGrpSpPr>
        <p:grpSpPr bwMode="auto">
          <a:xfrm>
            <a:off x="3962400" y="5867400"/>
            <a:ext cx="1600200" cy="762000"/>
            <a:chOff x="3962400" y="5867400"/>
            <a:chExt cx="1600200" cy="762000"/>
          </a:xfrm>
        </p:grpSpPr>
        <p:sp>
          <p:nvSpPr>
            <p:cNvPr id="90114" name="Document"/>
            <p:cNvSpPr>
              <a:spLocks noEditPoints="1" noChangeArrowheads="1"/>
            </p:cNvSpPr>
            <p:nvPr/>
          </p:nvSpPr>
          <p:spPr bwMode="auto">
            <a:xfrm>
              <a:off x="3962400" y="5867400"/>
              <a:ext cx="762000" cy="7620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13318" name="TextBox 4"/>
            <p:cNvSpPr txBox="1">
              <a:spLocks noChangeArrowheads="1"/>
            </p:cNvSpPr>
            <p:nvPr/>
          </p:nvSpPr>
          <p:spPr bwMode="auto">
            <a:xfrm>
              <a:off x="4191000" y="6096000"/>
              <a:ext cx="1371600" cy="276999"/>
            </a:xfrm>
            <a:prstGeom prst="rect">
              <a:avLst/>
            </a:prstGeom>
            <a:noFill/>
            <a:ln w="9525">
              <a:noFill/>
              <a:miter lim="800000"/>
              <a:headEnd/>
              <a:tailEnd/>
            </a:ln>
          </p:spPr>
          <p:txBody>
            <a:bodyPr>
              <a:spAutoFit/>
            </a:bodyPr>
            <a:lstStyle/>
            <a:p>
              <a:r>
                <a:rPr lang="en-US" sz="1200">
                  <a:latin typeface="Calibri" pitchFamily="34" charset="0"/>
                </a:rPr>
                <a:t>DoDEA Standards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343400" y="762000"/>
            <a:ext cx="4419600" cy="5354638"/>
          </a:xfrm>
          <a:prstGeom prst="rect">
            <a:avLst/>
          </a:prstGeom>
          <a:noFill/>
        </p:spPr>
        <p:txBody>
          <a:bodyPr>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Outcomes &amp; Objectives</a:t>
            </a:r>
          </a:p>
          <a:p>
            <a:pPr fontAlgn="auto">
              <a:spcBef>
                <a:spcPts val="0"/>
              </a:spcBef>
              <a:spcAft>
                <a:spcPts val="0"/>
              </a:spcAft>
              <a:defRPr/>
            </a:pPr>
            <a:endParaRPr lang="en-US" dirty="0">
              <a:latin typeface="Times New Roman" pitchFamily="18" charset="0"/>
              <a:cs typeface="Times New Roman" pitchFamily="18" charset="0"/>
            </a:endParaRPr>
          </a:p>
          <a:p>
            <a:pPr fontAlgn="auto">
              <a:spcBef>
                <a:spcPts val="0"/>
              </a:spcBef>
              <a:spcAft>
                <a:spcPts val="0"/>
              </a:spcAft>
              <a:defRPr/>
            </a:pPr>
            <a:r>
              <a:rPr lang="en-US" dirty="0">
                <a:latin typeface="Times New Roman" pitchFamily="18" charset="0"/>
                <a:cs typeface="Times New Roman" pitchFamily="18" charset="0"/>
              </a:rPr>
              <a:t>A method of collecting data for determining how each student is performing in a given area. </a:t>
            </a:r>
          </a:p>
          <a:p>
            <a:pPr fontAlgn="auto">
              <a:spcBef>
                <a:spcPts val="0"/>
              </a:spcBef>
              <a:spcAft>
                <a:spcPts val="0"/>
              </a:spcAft>
              <a:defRPr/>
            </a:pPr>
            <a:endParaRPr lang="en-US" dirty="0">
              <a:latin typeface="Times New Roman" pitchFamily="18" charset="0"/>
              <a:cs typeface="Times New Roman" pitchFamily="18" charset="0"/>
            </a:endParaRPr>
          </a:p>
          <a:p>
            <a:pPr fontAlgn="auto">
              <a:spcBef>
                <a:spcPts val="0"/>
              </a:spcBef>
              <a:spcAft>
                <a:spcPts val="0"/>
              </a:spcAft>
              <a:defRPr/>
            </a:pPr>
            <a:r>
              <a:rPr lang="en-US" dirty="0">
                <a:latin typeface="Times New Roman" pitchFamily="18" charset="0"/>
                <a:cs typeface="Times New Roman" pitchFamily="18" charset="0"/>
              </a:rPr>
              <a:t>Screening reveals the low and high performing students. </a:t>
            </a:r>
          </a:p>
          <a:p>
            <a:pPr fontAlgn="auto">
              <a:spcBef>
                <a:spcPts val="0"/>
              </a:spcBef>
              <a:spcAft>
                <a:spcPts val="0"/>
              </a:spcAft>
              <a:defRPr/>
            </a:pPr>
            <a:endParaRPr lang="en-US" dirty="0">
              <a:latin typeface="Times New Roman" pitchFamily="18" charset="0"/>
              <a:cs typeface="Times New Roman" pitchFamily="18" charset="0"/>
            </a:endParaRPr>
          </a:p>
          <a:p>
            <a:pPr fontAlgn="auto">
              <a:spcBef>
                <a:spcPts val="0"/>
              </a:spcBef>
              <a:spcAft>
                <a:spcPts val="0"/>
              </a:spcAft>
              <a:defRPr/>
            </a:pPr>
            <a:r>
              <a:rPr lang="en-US" dirty="0">
                <a:latin typeface="Times New Roman" pitchFamily="18" charset="0"/>
                <a:cs typeface="Times New Roman" pitchFamily="18" charset="0"/>
              </a:rPr>
              <a:t>Screening is an initial step in instructional decision-making and is necessary to identify needs early. </a:t>
            </a:r>
          </a:p>
          <a:p>
            <a:pPr fontAlgn="auto">
              <a:spcBef>
                <a:spcPts val="0"/>
              </a:spcBef>
              <a:spcAft>
                <a:spcPts val="0"/>
              </a:spcAft>
              <a:defRPr/>
            </a:pPr>
            <a:endParaRPr lang="en-US" dirty="0">
              <a:latin typeface="Times New Roman" pitchFamily="18" charset="0"/>
              <a:cs typeface="Times New Roman" pitchFamily="18" charset="0"/>
            </a:endParaRPr>
          </a:p>
          <a:p>
            <a:pPr fontAlgn="auto">
              <a:spcBef>
                <a:spcPts val="0"/>
              </a:spcBef>
              <a:spcAft>
                <a:spcPts val="0"/>
              </a:spcAft>
              <a:defRPr/>
            </a:pPr>
            <a:r>
              <a:rPr lang="en-US" dirty="0">
                <a:latin typeface="Times New Roman" pitchFamily="18" charset="0"/>
                <a:cs typeface="Times New Roman" pitchFamily="18" charset="0"/>
              </a:rPr>
              <a:t>Screening assessment activities provide data to help determine if there are systemic needs in the core cycle: curriculum, instruction, environment, and/or within the overall system itself. </a:t>
            </a:r>
          </a:p>
          <a:p>
            <a:pPr algn="r" fontAlgn="auto">
              <a:spcBef>
                <a:spcPts val="0"/>
              </a:spcBef>
              <a:spcAft>
                <a:spcPts val="0"/>
              </a:spcAft>
              <a:defRPr/>
            </a:pPr>
            <a:r>
              <a:rPr lang="en-US" sz="1400" dirty="0">
                <a:latin typeface="Times New Roman" pitchFamily="18" charset="0"/>
                <a:cs typeface="Times New Roman" pitchFamily="18" charset="0"/>
              </a:rPr>
              <a:t>Source: Iowa CORE Curriculum</a:t>
            </a:r>
          </a:p>
        </p:txBody>
      </p:sp>
      <p:sp>
        <p:nvSpPr>
          <p:cNvPr id="4" name="TextBox 3"/>
          <p:cNvSpPr txBox="1"/>
          <p:nvPr/>
        </p:nvSpPr>
        <p:spPr>
          <a:xfrm>
            <a:off x="304800" y="762000"/>
            <a:ext cx="3505200" cy="5078413"/>
          </a:xfrm>
          <a:prstGeom prst="rect">
            <a:avLst/>
          </a:prstGeom>
          <a:noFill/>
        </p:spPr>
        <p:txBody>
          <a:bodyPr>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Screening Assessment</a:t>
            </a: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Screening assessments are given to all children at the beginning of the class or school year.  The purpose is to identify children who may have difficulties in a subject area.  These difficulties need to be addressed if they are going to succeed.  Screening tests are short and involve questions that probe for the presence of basic skills and abilities.</a:t>
            </a:r>
          </a:p>
          <a:p>
            <a:pPr fontAlgn="auto">
              <a:spcBef>
                <a:spcPts val="0"/>
              </a:spcBef>
              <a:spcAft>
                <a:spcPts val="0"/>
              </a:spcAft>
              <a:defRPr/>
            </a:pPr>
            <a:endParaRPr lang="en-US" dirty="0">
              <a:latin typeface="+mn-lt"/>
            </a:endParaRPr>
          </a:p>
          <a:p>
            <a:pPr fontAlgn="auto">
              <a:spcBef>
                <a:spcPts val="0"/>
              </a:spcBef>
              <a:spcAft>
                <a:spcPts val="0"/>
              </a:spcAft>
              <a:defRPr/>
            </a:pPr>
            <a:r>
              <a:rPr lang="en-US" sz="1400" dirty="0">
                <a:latin typeface="Times New Roman" pitchFamily="18" charset="0"/>
                <a:cs typeface="Times New Roman" pitchFamily="18" charset="0"/>
              </a:rPr>
              <a:t>Source: Department of Education @ </a:t>
            </a:r>
            <a:r>
              <a:rPr lang="en-US" sz="1400" dirty="0">
                <a:latin typeface="Times New Roman" pitchFamily="18" charset="0"/>
                <a:cs typeface="Times New Roman" pitchFamily="18" charset="0"/>
                <a:hlinkClick r:id="rId2"/>
              </a:rPr>
              <a:t>www.ed.gov</a:t>
            </a:r>
            <a:endParaRPr lang="en-US" sz="1400" dirty="0">
              <a:latin typeface="+mn-lt"/>
            </a:endParaRPr>
          </a:p>
          <a:p>
            <a:pPr fontAlgn="auto">
              <a:spcBef>
                <a:spcPts val="0"/>
              </a:spcBef>
              <a:spcAft>
                <a:spcPts val="0"/>
              </a:spcAft>
              <a:defRPr/>
            </a:pPr>
            <a:endParaRPr lang="en-US" dirty="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l="1655" t="15373" r="3957" b="2239"/>
          <a:stretch>
            <a:fillRect/>
          </a:stretch>
        </p:blipFill>
        <p:spPr bwMode="auto">
          <a:xfrm>
            <a:off x="1371600" y="838200"/>
            <a:ext cx="6248400" cy="5257800"/>
          </a:xfrm>
          <a:prstGeom prst="rect">
            <a:avLst/>
          </a:prstGeom>
          <a:ln>
            <a:noFill/>
          </a:ln>
          <a:effectLst>
            <a:outerShdw blurRad="292100" dist="139700" dir="2700000" algn="tl" rotWithShape="0">
              <a:srgbClr val="333333">
                <a:alpha val="65000"/>
              </a:srgbClr>
            </a:outerShdw>
          </a:effectLst>
        </p:spPr>
      </p:pic>
      <p:cxnSp>
        <p:nvCxnSpPr>
          <p:cNvPr id="4" name="Straight Arrow Connector 3"/>
          <p:cNvCxnSpPr/>
          <p:nvPr/>
        </p:nvCxnSpPr>
        <p:spPr>
          <a:xfrm>
            <a:off x="762000" y="1524000"/>
            <a:ext cx="1066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391400" y="609600"/>
            <a:ext cx="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200400" y="1295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876800" y="3733800"/>
            <a:ext cx="838200"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0" y="838200"/>
            <a:ext cx="1524000" cy="646113"/>
          </a:xfrm>
          <a:prstGeom prst="rect">
            <a:avLst/>
          </a:prstGeom>
          <a:noFill/>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Horizontal</a:t>
            </a:r>
          </a:p>
          <a:p>
            <a:pPr algn="ctr" fontAlgn="auto">
              <a:spcBef>
                <a:spcPts val="0"/>
              </a:spcBef>
              <a:spcAft>
                <a:spcPts val="0"/>
              </a:spcAft>
              <a:defRPr/>
            </a:pPr>
            <a:r>
              <a:rPr lang="en-US" dirty="0">
                <a:latin typeface="+mn-lt"/>
              </a:rPr>
              <a:t>Whole Group</a:t>
            </a:r>
          </a:p>
        </p:txBody>
      </p:sp>
      <p:sp>
        <p:nvSpPr>
          <p:cNvPr id="10" name="TextBox 9"/>
          <p:cNvSpPr txBox="1"/>
          <p:nvPr/>
        </p:nvSpPr>
        <p:spPr>
          <a:xfrm>
            <a:off x="7543800" y="685800"/>
            <a:ext cx="1371600" cy="923925"/>
          </a:xfrm>
          <a:prstGeom prst="rect">
            <a:avLst/>
          </a:prstGeom>
          <a:noFill/>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Vertical</a:t>
            </a:r>
          </a:p>
          <a:p>
            <a:pPr algn="ctr" fontAlgn="auto">
              <a:spcBef>
                <a:spcPts val="0"/>
              </a:spcBef>
              <a:spcAft>
                <a:spcPts val="0"/>
              </a:spcAft>
              <a:defRPr/>
            </a:pPr>
            <a:r>
              <a:rPr lang="en-US" dirty="0">
                <a:latin typeface="+mn-lt"/>
              </a:rPr>
              <a:t>Small</a:t>
            </a:r>
          </a:p>
          <a:p>
            <a:pPr algn="ctr" fontAlgn="auto">
              <a:spcBef>
                <a:spcPts val="0"/>
              </a:spcBef>
              <a:spcAft>
                <a:spcPts val="0"/>
              </a:spcAft>
              <a:defRPr/>
            </a:pPr>
            <a:r>
              <a:rPr lang="en-US" dirty="0">
                <a:latin typeface="+mn-lt"/>
              </a:rPr>
              <a:t> Group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7"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0" fill="hold"/>
                                        <p:tgtEl>
                                          <p:spTgt spid="7"/>
                                        </p:tgtEl>
                                        <p:attrNameLst>
                                          <p:attrName>ppt_x</p:attrName>
                                        </p:attrNameLst>
                                      </p:cBhvr>
                                      <p:tavLst>
                                        <p:tav tm="0">
                                          <p:val>
                                            <p:strVal val="0-#ppt_w/2"/>
                                          </p:val>
                                        </p:tav>
                                        <p:tav tm="100000">
                                          <p:val>
                                            <p:strVal val="#ppt_x"/>
                                          </p:val>
                                        </p:tav>
                                      </p:tavLst>
                                    </p:anim>
                                    <p:anim calcmode="lin" valueType="num">
                                      <p:cBhvr additive="base">
                                        <p:cTn id="30" dur="5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7" name="Picture 7"/>
          <p:cNvPicPr>
            <a:picLocks noChangeAspect="1" noChangeArrowheads="1"/>
          </p:cNvPicPr>
          <p:nvPr/>
        </p:nvPicPr>
        <p:blipFill>
          <a:blip r:embed="rId3" cstate="print"/>
          <a:srcRect/>
          <a:stretch>
            <a:fillRect/>
          </a:stretch>
        </p:blipFill>
        <p:spPr bwMode="auto">
          <a:xfrm>
            <a:off x="533400" y="1219200"/>
            <a:ext cx="8172450" cy="488156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810656" y="304800"/>
            <a:ext cx="514160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Analyze this Data</a:t>
            </a:r>
          </a:p>
        </p:txBody>
      </p:sp>
      <p:sp>
        <p:nvSpPr>
          <p:cNvPr id="16388" name="TextBox 8"/>
          <p:cNvSpPr txBox="1">
            <a:spLocks noChangeArrowheads="1"/>
          </p:cNvSpPr>
          <p:nvPr/>
        </p:nvSpPr>
        <p:spPr bwMode="auto">
          <a:xfrm>
            <a:off x="2057400" y="6248400"/>
            <a:ext cx="4648200" cy="369888"/>
          </a:xfrm>
          <a:prstGeom prst="rect">
            <a:avLst/>
          </a:prstGeom>
          <a:noFill/>
          <a:ln w="9525">
            <a:noFill/>
            <a:miter lim="800000"/>
            <a:headEnd/>
            <a:tailEnd/>
          </a:ln>
        </p:spPr>
        <p:txBody>
          <a:bodyPr>
            <a:spAutoFit/>
          </a:bodyPr>
          <a:lstStyle/>
          <a:p>
            <a:pPr algn="ctr"/>
            <a:r>
              <a:rPr lang="en-US">
                <a:latin typeface="Calibri" pitchFamily="34" charset="0"/>
              </a:rPr>
              <a:t>Compare the standards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04800"/>
            <a:ext cx="543289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Hands On Activity</a:t>
            </a:r>
          </a:p>
        </p:txBody>
      </p:sp>
      <p:pic>
        <p:nvPicPr>
          <p:cNvPr id="45058" name="Picture 2" descr="C:\Documents and Settings\mayreather.willis\Local Settings\Temporary Internet Files\Content.IE5\1QEIUP9P\MP900403639[1].jpg"/>
          <p:cNvPicPr>
            <a:picLocks noChangeAspect="1" noChangeArrowheads="1"/>
          </p:cNvPicPr>
          <p:nvPr/>
        </p:nvPicPr>
        <p:blipFill>
          <a:blip r:embed="rId3" cstate="print"/>
          <a:srcRect/>
          <a:stretch>
            <a:fillRect/>
          </a:stretch>
        </p:blipFill>
        <p:spPr bwMode="auto">
          <a:xfrm>
            <a:off x="0" y="1295400"/>
            <a:ext cx="9144000" cy="5562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 y="2133600"/>
            <a:ext cx="8153400" cy="830263"/>
          </a:xfrm>
          <a:prstGeom prst="rect">
            <a:avLst/>
          </a:prstGeom>
          <a:noFill/>
        </p:spPr>
        <p:txBody>
          <a:bodyPr>
            <a:spAutoFit/>
          </a:bodyPr>
          <a:lstStyle/>
          <a:p>
            <a:pPr algn="ctr" fontAlgn="auto">
              <a:spcBef>
                <a:spcPts val="0"/>
              </a:spcBef>
              <a:spcAft>
                <a:spcPts val="0"/>
              </a:spcAft>
              <a:defRPr/>
            </a:pPr>
            <a:r>
              <a:rPr lang="en-US" sz="2400" dirty="0">
                <a:effectLst>
                  <a:outerShdw blurRad="38100" dist="38100" dir="2700000" algn="tl">
                    <a:srgbClr val="000000">
                      <a:alpha val="43137"/>
                    </a:srgbClr>
                  </a:outerShdw>
                </a:effectLst>
                <a:latin typeface="+mn-lt"/>
              </a:rPr>
              <a:t>Test-talk with your students, so that they can become actively engaged in the process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l="3846" t="5556" r="3846" b="4074"/>
          <a:stretch>
            <a:fillRect/>
          </a:stretch>
        </p:blipFill>
        <p:spPr bwMode="auto">
          <a:xfrm>
            <a:off x="914400" y="1524000"/>
            <a:ext cx="7315200" cy="46482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905000" y="457200"/>
            <a:ext cx="55478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Grouping Students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l="2273" t="29661" r="3409"/>
          <a:stretch>
            <a:fillRect/>
          </a:stretch>
        </p:blipFill>
        <p:spPr bwMode="auto">
          <a:xfrm>
            <a:off x="1371600" y="1371600"/>
            <a:ext cx="6324600" cy="307181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929514" y="304800"/>
            <a:ext cx="744998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Most Frequently Missed</a:t>
            </a:r>
          </a:p>
        </p:txBody>
      </p:sp>
      <p:pic>
        <p:nvPicPr>
          <p:cNvPr id="47107" name="Picture 3"/>
          <p:cNvPicPr>
            <a:picLocks noChangeAspect="1" noChangeArrowheads="1"/>
          </p:cNvPicPr>
          <p:nvPr/>
        </p:nvPicPr>
        <p:blipFill>
          <a:blip r:embed="rId4" cstate="print"/>
          <a:srcRect l="1923" t="13333" r="1923"/>
          <a:stretch>
            <a:fillRect/>
          </a:stretch>
        </p:blipFill>
        <p:spPr bwMode="auto">
          <a:xfrm>
            <a:off x="762000" y="4724400"/>
            <a:ext cx="7620000" cy="1485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81000" y="1600200"/>
            <a:ext cx="8229600" cy="1200329"/>
          </a:xfrm>
          <a:prstGeom prst="rect">
            <a:avLst/>
          </a:prstGeom>
          <a:noFill/>
        </p:spPr>
        <p:txBody>
          <a:bodyPr>
            <a:spAutoFit/>
          </a:bodyPr>
          <a:lstStyle/>
          <a:p>
            <a:pPr algn="ctr" fontAlgn="auto">
              <a:spcBef>
                <a:spcPts val="0"/>
              </a:spcBef>
              <a:spcAft>
                <a:spcPts val="0"/>
              </a:spcAft>
              <a:buFont typeface="Arial" pitchFamily="34" charset="0"/>
              <a:buChar char="•"/>
              <a:defRPr/>
            </a:pPr>
            <a:r>
              <a:rPr lang="en-US" dirty="0">
                <a:effectLst>
                  <a:outerShdw blurRad="38100" dist="38100" dir="2700000" algn="tl">
                    <a:srgbClr val="000000">
                      <a:alpha val="43137"/>
                    </a:srgbClr>
                  </a:outerShdw>
                </a:effectLst>
                <a:latin typeface="+mn-lt"/>
              </a:rPr>
              <a:t>Review KWL </a:t>
            </a:r>
            <a:endParaRPr lang="en-US" dirty="0">
              <a:effectLst>
                <a:outerShdw blurRad="38100" dist="38100" dir="2700000" algn="tl">
                  <a:srgbClr val="000000">
                    <a:alpha val="43137"/>
                  </a:srgbClr>
                </a:outerShdw>
              </a:effectLst>
            </a:endParaRPr>
          </a:p>
          <a:p>
            <a:pPr algn="ctr" fontAlgn="auto">
              <a:spcBef>
                <a:spcPts val="0"/>
              </a:spcBef>
              <a:spcAft>
                <a:spcPts val="0"/>
              </a:spcAft>
              <a:buFont typeface="Arial" pitchFamily="34" charset="0"/>
              <a:buChar char="•"/>
              <a:defRPr/>
            </a:pPr>
            <a:endParaRPr lang="en-US" dirty="0">
              <a:effectLst>
                <a:outerShdw blurRad="38100" dist="38100" dir="2700000" algn="tl">
                  <a:srgbClr val="000000">
                    <a:alpha val="43137"/>
                  </a:srgbClr>
                </a:outerShdw>
              </a:effectLst>
              <a:latin typeface="+mn-lt"/>
            </a:endParaRPr>
          </a:p>
          <a:p>
            <a:pPr algn="ctr" fontAlgn="auto">
              <a:spcBef>
                <a:spcPts val="0"/>
              </a:spcBef>
              <a:spcAft>
                <a:spcPts val="0"/>
              </a:spcAft>
              <a:buFont typeface="Arial" pitchFamily="34" charset="0"/>
              <a:buChar char="•"/>
              <a:defRPr/>
            </a:pPr>
            <a:r>
              <a:rPr lang="en-US" dirty="0">
                <a:effectLst>
                  <a:outerShdw blurRad="38100" dist="38100" dir="2700000" algn="tl">
                    <a:srgbClr val="000000">
                      <a:alpha val="43137"/>
                    </a:srgbClr>
                  </a:outerShdw>
                </a:effectLst>
                <a:latin typeface="+mn-lt"/>
              </a:rPr>
              <a:t>Before We Meet Again – Test talk with your class</a:t>
            </a:r>
          </a:p>
          <a:p>
            <a:pPr algn="ctr" fontAlgn="auto">
              <a:spcBef>
                <a:spcPts val="0"/>
              </a:spcBef>
              <a:spcAft>
                <a:spcPts val="0"/>
              </a:spcAft>
              <a:defRPr/>
            </a:pPr>
            <a:endParaRPr lang="en-US" dirty="0">
              <a:effectLst>
                <a:outerShdw blurRad="38100" dist="38100" dir="2700000" algn="tl">
                  <a:srgbClr val="000000">
                    <a:alpha val="43137"/>
                  </a:srgbClr>
                </a:outerShdw>
              </a:effectLst>
              <a:latin typeface="+mn-lt"/>
            </a:endParaRPr>
          </a:p>
        </p:txBody>
      </p:sp>
      <p:sp>
        <p:nvSpPr>
          <p:cNvPr id="4" name="TextBox 3"/>
          <p:cNvSpPr txBox="1"/>
          <p:nvPr/>
        </p:nvSpPr>
        <p:spPr>
          <a:xfrm>
            <a:off x="609600" y="2895600"/>
            <a:ext cx="7772400" cy="3231654"/>
          </a:xfrm>
          <a:prstGeom prst="rect">
            <a:avLst/>
          </a:prstGeom>
          <a:noFill/>
        </p:spPr>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rPr>
              <a:t>Our next session</a:t>
            </a:r>
          </a:p>
          <a:p>
            <a:pPr algn="ctr" fontAlgn="auto">
              <a:spcBef>
                <a:spcPts val="0"/>
              </a:spcBef>
              <a:spcAft>
                <a:spcPts val="0"/>
              </a:spcAft>
              <a:defRPr/>
            </a:pPr>
            <a:endParaRPr lang="en-US" dirty="0">
              <a:latin typeface="+mn-lt"/>
            </a:endParaRPr>
          </a:p>
          <a:p>
            <a:pPr algn="ctr" fontAlgn="auto">
              <a:spcBef>
                <a:spcPts val="0"/>
              </a:spcBef>
              <a:spcAft>
                <a:spcPts val="0"/>
              </a:spcAft>
              <a:defRPr/>
            </a:pPr>
            <a:r>
              <a:rPr lang="en-US" b="1" dirty="0">
                <a:solidFill>
                  <a:srgbClr val="FFC000"/>
                </a:solidFill>
                <a:effectLst>
                  <a:outerShdw blurRad="38100" dist="38100" dir="2700000" algn="tl">
                    <a:srgbClr val="000000">
                      <a:alpha val="43137"/>
                    </a:srgbClr>
                  </a:outerShdw>
                </a:effectLst>
                <a:latin typeface="+mn-lt"/>
              </a:rPr>
              <a:t>Segment 2:</a:t>
            </a:r>
            <a:r>
              <a:rPr lang="en-US" dirty="0">
                <a:latin typeface="+mn-lt"/>
              </a:rPr>
              <a:t>  Planning to Implement Daily Data Driven Instruction</a:t>
            </a:r>
          </a:p>
          <a:p>
            <a:pPr algn="ctr" fontAlgn="auto">
              <a:spcBef>
                <a:spcPts val="0"/>
              </a:spcBef>
              <a:spcAft>
                <a:spcPts val="0"/>
              </a:spcAft>
              <a:defRPr/>
            </a:pPr>
            <a:endParaRPr lang="en-US" dirty="0">
              <a:latin typeface="+mn-lt"/>
            </a:endParaRPr>
          </a:p>
          <a:p>
            <a:pPr algn="ctr" fontAlgn="auto">
              <a:spcBef>
                <a:spcPts val="0"/>
              </a:spcBef>
              <a:spcAft>
                <a:spcPts val="0"/>
              </a:spcAft>
              <a:defRPr/>
            </a:pPr>
            <a:endParaRPr lang="en-US" dirty="0">
              <a:latin typeface="+mn-lt"/>
            </a:endParaRPr>
          </a:p>
          <a:p>
            <a:pPr algn="ctr" fontAlgn="auto">
              <a:spcBef>
                <a:spcPts val="0"/>
              </a:spcBef>
              <a:spcAft>
                <a:spcPts val="0"/>
              </a:spcAft>
              <a:defRPr/>
            </a:pPr>
            <a:r>
              <a:rPr lang="en-US" dirty="0">
                <a:latin typeface="+mn-lt"/>
              </a:rPr>
              <a:t>If you have questions </a:t>
            </a:r>
            <a:r>
              <a:rPr lang="en-US" dirty="0" smtClean="0">
                <a:latin typeface="+mn-lt"/>
              </a:rPr>
              <a:t>about </a:t>
            </a:r>
            <a:r>
              <a:rPr lang="en-US" dirty="0">
                <a:latin typeface="+mn-lt"/>
              </a:rPr>
              <a:t>Segment 1 contact</a:t>
            </a:r>
          </a:p>
          <a:p>
            <a:pPr algn="ctr" fontAlgn="auto">
              <a:spcBef>
                <a:spcPts val="0"/>
              </a:spcBef>
              <a:spcAft>
                <a:spcPts val="0"/>
              </a:spcAft>
              <a:defRPr/>
            </a:pPr>
            <a:endParaRPr lang="en-US" dirty="0">
              <a:latin typeface="+mn-lt"/>
            </a:endParaRPr>
          </a:p>
          <a:p>
            <a:pPr algn="ctr" fontAlgn="auto">
              <a:spcBef>
                <a:spcPts val="0"/>
              </a:spcBef>
              <a:spcAft>
                <a:spcPts val="0"/>
              </a:spcAft>
              <a:defRPr/>
            </a:pPr>
            <a:r>
              <a:rPr lang="en-US" dirty="0">
                <a:latin typeface="+mn-lt"/>
              </a:rPr>
              <a:t>Dr. </a:t>
            </a:r>
            <a:r>
              <a:rPr lang="en-US" dirty="0" smtClean="0">
                <a:latin typeface="+mn-lt"/>
              </a:rPr>
              <a:t>Mayreather Willis </a:t>
            </a:r>
            <a:r>
              <a:rPr lang="en-US" dirty="0">
                <a:latin typeface="+mn-lt"/>
              </a:rPr>
              <a:t>@</a:t>
            </a:r>
          </a:p>
          <a:p>
            <a:pPr algn="ctr" fontAlgn="auto">
              <a:spcBef>
                <a:spcPts val="0"/>
              </a:spcBef>
              <a:spcAft>
                <a:spcPts val="0"/>
              </a:spcAft>
              <a:defRPr/>
            </a:pPr>
            <a:r>
              <a:rPr lang="en-US" dirty="0" smtClean="0">
                <a:hlinkClick r:id="rId2"/>
              </a:rPr>
              <a:t>mayreather.willis@clmatacademy.com</a:t>
            </a:r>
            <a:endParaRPr lang="en-US" dirty="0" smtClean="0"/>
          </a:p>
          <a:p>
            <a:pPr algn="ct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sp>
        <p:nvSpPr>
          <p:cNvPr id="5" name="Rectangle 4"/>
          <p:cNvSpPr/>
          <p:nvPr/>
        </p:nvSpPr>
        <p:spPr>
          <a:xfrm>
            <a:off x="3352800" y="457200"/>
            <a:ext cx="223971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Closing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621" y="533400"/>
            <a:ext cx="8139857"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Daily Data Driven Instruction</a:t>
            </a:r>
          </a:p>
        </p:txBody>
      </p:sp>
      <p:sp>
        <p:nvSpPr>
          <p:cNvPr id="52225" name="Rectangle 1"/>
          <p:cNvSpPr>
            <a:spLocks noChangeArrowheads="1"/>
          </p:cNvSpPr>
          <p:nvPr/>
        </p:nvSpPr>
        <p:spPr bwMode="auto">
          <a:xfrm>
            <a:off x="381000" y="1066800"/>
            <a:ext cx="8458200" cy="4832350"/>
          </a:xfrm>
          <a:prstGeom prst="rect">
            <a:avLst/>
          </a:prstGeom>
          <a:noFill/>
          <a:ln w="9525">
            <a:noFill/>
            <a:miter lim="800000"/>
            <a:headEnd/>
            <a:tailEnd/>
          </a:ln>
          <a:effectLst/>
        </p:spPr>
        <p:txBody>
          <a:bodyPr tIns="0" bIns="0" anchor="ctr">
            <a:spAutoFit/>
          </a:bodyPr>
          <a:lstStyle/>
          <a:p>
            <a:pPr>
              <a:defRPr/>
            </a:pPr>
            <a:endParaRPr lang="en-US" sz="2800" dirty="0"/>
          </a:p>
          <a:p>
            <a:pPr algn="ctr" eaLnBrk="0" hangingPunct="0">
              <a:buFontTx/>
              <a:buChar char="•"/>
              <a:defRPr/>
            </a:pPr>
            <a:r>
              <a:rPr lang="en-US" sz="24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Segment 1</a:t>
            </a:r>
          </a:p>
          <a:p>
            <a:pPr algn="ctr" eaLnBrk="0" hangingPunct="0">
              <a:defRPr/>
            </a:pPr>
            <a:endParaRPr lang="en-US" sz="1200" dirty="0">
              <a:latin typeface="Times New Roman" pitchFamily="18" charset="0"/>
              <a:ea typeface="Calibri" pitchFamily="34" charset="0"/>
              <a:cs typeface="Times New Roman" pitchFamily="18" charset="0"/>
            </a:endParaRPr>
          </a:p>
          <a:p>
            <a:pPr algn="ctr" eaLnBrk="0" hangingPunct="0">
              <a:defRPr/>
            </a:pPr>
            <a:r>
              <a:rPr lang="en-US" sz="2400" dirty="0">
                <a:latin typeface="Times New Roman" pitchFamily="18" charset="0"/>
                <a:ea typeface="Calibri" pitchFamily="34" charset="0"/>
                <a:cs typeface="Times New Roman" pitchFamily="18" charset="0"/>
              </a:rPr>
              <a:t>Now that I have data, what’s next?:  Looking at data and standards</a:t>
            </a:r>
          </a:p>
          <a:p>
            <a:pPr algn="ctr" eaLnBrk="0" hangingPunct="0">
              <a:defRPr/>
            </a:pPr>
            <a:endParaRPr lang="en-US" sz="2400" dirty="0">
              <a:ea typeface="Calibri" pitchFamily="34" charset="0"/>
              <a:cs typeface="Times New Roman" pitchFamily="18" charset="0"/>
            </a:endParaRPr>
          </a:p>
          <a:p>
            <a:pPr algn="ctr" eaLnBrk="0" hangingPunct="0">
              <a:buFontTx/>
              <a:buChar char="•"/>
              <a:defRPr/>
            </a:pPr>
            <a:r>
              <a:rPr lang="en-US" sz="2400" b="1" dirty="0">
                <a:solidFill>
                  <a:srgbClr val="FFC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Segment 2</a:t>
            </a:r>
          </a:p>
          <a:p>
            <a:pPr algn="ctr" eaLnBrk="0" hangingPunct="0">
              <a:defRPr/>
            </a:pPr>
            <a:r>
              <a:rPr lang="en-US" sz="1200" dirty="0">
                <a:latin typeface="Times New Roman" pitchFamily="18" charset="0"/>
                <a:ea typeface="Calibri" pitchFamily="34" charset="0"/>
                <a:cs typeface="Times New Roman" pitchFamily="18" charset="0"/>
              </a:rPr>
              <a:t>  </a:t>
            </a:r>
          </a:p>
          <a:p>
            <a:pPr algn="ctr" eaLnBrk="0" hangingPunct="0">
              <a:defRPr/>
            </a:pPr>
            <a:r>
              <a:rPr lang="en-US" sz="2400" dirty="0">
                <a:latin typeface="Times New Roman" pitchFamily="18" charset="0"/>
                <a:ea typeface="Calibri" pitchFamily="34" charset="0"/>
                <a:cs typeface="Times New Roman" pitchFamily="18" charset="0"/>
              </a:rPr>
              <a:t>Planning to Implement Daily Data Driven Instruction</a:t>
            </a:r>
          </a:p>
          <a:p>
            <a:pPr algn="ctr" eaLnBrk="0" hangingPunct="0">
              <a:defRPr/>
            </a:pPr>
            <a:endParaRPr lang="en-US" sz="2400" dirty="0">
              <a:ea typeface="Calibri" pitchFamily="34" charset="0"/>
              <a:cs typeface="Times New Roman" pitchFamily="18" charset="0"/>
            </a:endParaRPr>
          </a:p>
          <a:p>
            <a:pPr algn="ctr" eaLnBrk="0" hangingPunct="0">
              <a:buFontTx/>
              <a:buChar char="•"/>
              <a:defRPr/>
            </a:pPr>
            <a:r>
              <a:rPr lang="en-US" sz="2400" b="1" dirty="0">
                <a:solidFill>
                  <a:srgbClr val="00B05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Segment 3</a:t>
            </a:r>
          </a:p>
          <a:p>
            <a:pPr algn="ctr" eaLnBrk="0" hangingPunct="0">
              <a:defRPr/>
            </a:pPr>
            <a:r>
              <a:rPr lang="en-US" sz="2400" dirty="0">
                <a:latin typeface="Times New Roman" pitchFamily="18" charset="0"/>
                <a:ea typeface="Calibri" pitchFamily="34" charset="0"/>
                <a:cs typeface="Times New Roman" pitchFamily="18" charset="0"/>
              </a:rPr>
              <a:t>  </a:t>
            </a:r>
          </a:p>
          <a:p>
            <a:pPr algn="ctr" eaLnBrk="0" hangingPunct="0">
              <a:defRPr/>
            </a:pPr>
            <a:r>
              <a:rPr lang="en-US" sz="2400" dirty="0">
                <a:latin typeface="Times New Roman" pitchFamily="18" charset="0"/>
                <a:ea typeface="Calibri" pitchFamily="34" charset="0"/>
                <a:cs typeface="Times New Roman" pitchFamily="18" charset="0"/>
              </a:rPr>
              <a:t>The good, the bad &amp; the ugly: </a:t>
            </a:r>
          </a:p>
          <a:p>
            <a:pPr algn="ctr" eaLnBrk="0" hangingPunct="0">
              <a:defRPr/>
            </a:pPr>
            <a:r>
              <a:rPr lang="en-US" sz="2400" dirty="0">
                <a:latin typeface="Times New Roman" pitchFamily="18" charset="0"/>
                <a:ea typeface="Calibri" pitchFamily="34" charset="0"/>
                <a:cs typeface="Times New Roman" pitchFamily="18" charset="0"/>
              </a:rPr>
              <a:t>Evaluating Implementation of Daily Data Driven Instruction</a:t>
            </a:r>
            <a:r>
              <a:rPr lang="en-US" sz="2800" dirty="0">
                <a:latin typeface="Times New Roman" pitchFamily="18" charset="0"/>
                <a:ea typeface="Calibri" pitchFamily="34" charset="0"/>
                <a:cs typeface="Times New Roman" pitchFamily="18" charset="0"/>
              </a:rPr>
              <a:t> </a:t>
            </a:r>
            <a:endParaRPr lang="en-US" sz="2800" dirty="0"/>
          </a:p>
          <a:p>
            <a:pPr eaLnBrk="0" hangingPunct="0">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6400800" cy="4000500"/>
          </a:xfrm>
          <a:prstGeom prst="rect">
            <a:avLst/>
          </a:prstGeom>
          <a:noFill/>
        </p:spPr>
        <p:txBody>
          <a:bodyPr>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Goals: </a:t>
            </a:r>
          </a:p>
          <a:p>
            <a:pPr fontAlgn="auto">
              <a:spcBef>
                <a:spcPts val="0"/>
              </a:spcBef>
              <a:spcAft>
                <a:spcPts val="0"/>
              </a:spcAft>
              <a:defRPr/>
            </a:pPr>
            <a:r>
              <a:rPr lang="en-US" dirty="0">
                <a:latin typeface="Times New Roman" pitchFamily="18" charset="0"/>
                <a:cs typeface="Times New Roman" pitchFamily="18" charset="0"/>
              </a:rPr>
              <a:t>	</a:t>
            </a:r>
            <a:r>
              <a:rPr lang="en-US" sz="1600" dirty="0">
                <a:latin typeface="Times New Roman" pitchFamily="18" charset="0"/>
                <a:cs typeface="Times New Roman" pitchFamily="18" charset="0"/>
              </a:rPr>
              <a:t>To  build a common process to support usage of curriculum, instruction, and assessment to drive daily instructional decisions.</a:t>
            </a:r>
          </a:p>
          <a:p>
            <a:pPr fontAlgn="auto">
              <a:spcBef>
                <a:spcPts val="0"/>
              </a:spcBef>
              <a:spcAft>
                <a:spcPts val="0"/>
              </a:spcAft>
              <a:defRPr/>
            </a:pPr>
            <a:endParaRPr lang="en-US" dirty="0">
              <a:latin typeface="+mn-lt"/>
            </a:endParaRPr>
          </a:p>
          <a:p>
            <a:pPr fontAlgn="auto">
              <a:spcBef>
                <a:spcPts val="0"/>
              </a:spcBef>
              <a:spcAft>
                <a:spcPts val="0"/>
              </a:spcAft>
              <a:defRPr/>
            </a:pPr>
            <a:r>
              <a:rPr lang="en-US" b="1" dirty="0">
                <a:effectLst>
                  <a:outerShdw blurRad="38100" dist="38100" dir="2700000" algn="tl">
                    <a:srgbClr val="000000">
                      <a:alpha val="43137"/>
                    </a:srgbClr>
                  </a:outerShdw>
                </a:effectLst>
                <a:latin typeface="+mn-lt"/>
              </a:rPr>
              <a:t>Objectives: </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	</a:t>
            </a:r>
            <a:r>
              <a:rPr lang="en-US" sz="1600" dirty="0">
                <a:latin typeface="Times New Roman" pitchFamily="18" charset="0"/>
                <a:cs typeface="Times New Roman" pitchFamily="18" charset="0"/>
              </a:rPr>
              <a:t>to have a common daily data driven process</a:t>
            </a:r>
          </a:p>
          <a:p>
            <a:pPr fontAlgn="auto">
              <a:spcBef>
                <a:spcPts val="0"/>
              </a:spcBef>
              <a:spcAft>
                <a:spcPts val="0"/>
              </a:spcAft>
              <a:defRPr/>
            </a:pPr>
            <a:endParaRPr lang="en-US" sz="1600" dirty="0">
              <a:latin typeface="Times New Roman" pitchFamily="18" charset="0"/>
              <a:cs typeface="Times New Roman" pitchFamily="18" charset="0"/>
            </a:endParaRPr>
          </a:p>
          <a:p>
            <a:pPr fontAlgn="auto">
              <a:spcBef>
                <a:spcPts val="0"/>
              </a:spcBef>
              <a:spcAft>
                <a:spcPts val="0"/>
              </a:spcAft>
              <a:defRPr/>
            </a:pPr>
            <a:r>
              <a:rPr lang="en-US" sz="1600" dirty="0">
                <a:latin typeface="Times New Roman" pitchFamily="18" charset="0"/>
                <a:cs typeface="Times New Roman" pitchFamily="18" charset="0"/>
              </a:rPr>
              <a:t>	to have a common vision of how to plan, implement, and 	evaluate daily data driven instruction.</a:t>
            </a:r>
          </a:p>
          <a:p>
            <a:pPr fontAlgn="auto">
              <a:spcBef>
                <a:spcPts val="0"/>
              </a:spcBef>
              <a:spcAft>
                <a:spcPts val="0"/>
              </a:spcAft>
              <a:defRPr/>
            </a:pPr>
            <a:endParaRPr lang="en-US" sz="1600" dirty="0">
              <a:latin typeface="Times New Roman" pitchFamily="18" charset="0"/>
              <a:cs typeface="Times New Roman" pitchFamily="18" charset="0"/>
            </a:endParaRPr>
          </a:p>
          <a:p>
            <a:pPr fontAlgn="auto">
              <a:spcBef>
                <a:spcPts val="0"/>
              </a:spcBef>
              <a:spcAft>
                <a:spcPts val="0"/>
              </a:spcAft>
              <a:defRPr/>
            </a:pPr>
            <a:r>
              <a:rPr lang="en-US" sz="1600" dirty="0">
                <a:latin typeface="Times New Roman" pitchFamily="18" charset="0"/>
                <a:cs typeface="Times New Roman" pitchFamily="18" charset="0"/>
              </a:rPr>
              <a:t>	to have common language and processes for collecting and </a:t>
            </a:r>
          </a:p>
          <a:p>
            <a:pPr fontAlgn="auto">
              <a:spcBef>
                <a:spcPts val="0"/>
              </a:spcBef>
              <a:spcAft>
                <a:spcPts val="0"/>
              </a:spcAft>
              <a:defRPr/>
            </a:pPr>
            <a:r>
              <a:rPr lang="en-US" sz="1600" dirty="0">
                <a:latin typeface="Times New Roman" pitchFamily="18" charset="0"/>
                <a:cs typeface="Times New Roman" pitchFamily="18" charset="0"/>
              </a:rPr>
              <a:t>                  analyzing data, setting goals, planning, implementing, and </a:t>
            </a:r>
          </a:p>
          <a:p>
            <a:pPr fontAlgn="auto">
              <a:spcBef>
                <a:spcPts val="0"/>
              </a:spcBef>
              <a:spcAft>
                <a:spcPts val="0"/>
              </a:spcAft>
              <a:defRPr/>
            </a:pPr>
            <a:r>
              <a:rPr lang="en-US" sz="1600" dirty="0">
                <a:latin typeface="Times New Roman" pitchFamily="18" charset="0"/>
                <a:cs typeface="Times New Roman" pitchFamily="18" charset="0"/>
              </a:rPr>
              <a:t>                  evaluating daily data driven instruction.</a:t>
            </a:r>
          </a:p>
          <a:p>
            <a:pPr fontAlgn="auto">
              <a:spcBef>
                <a:spcPts val="0"/>
              </a:spcBef>
              <a:spcAft>
                <a:spcPts val="0"/>
              </a:spcAft>
              <a:defRPr/>
            </a:pPr>
            <a:endParaRPr lang="en-US" dirty="0">
              <a:latin typeface="+mn-lt"/>
            </a:endParaRPr>
          </a:p>
        </p:txBody>
      </p:sp>
      <p:sp>
        <p:nvSpPr>
          <p:cNvPr id="3" name="Document"/>
          <p:cNvSpPr>
            <a:spLocks noEditPoints="1" noChangeArrowheads="1"/>
          </p:cNvSpPr>
          <p:nvPr/>
        </p:nvSpPr>
        <p:spPr bwMode="auto">
          <a:xfrm>
            <a:off x="381000" y="5562600"/>
            <a:ext cx="838200" cy="9144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5124" name="TextBox 3"/>
          <p:cNvSpPr txBox="1">
            <a:spLocks noChangeArrowheads="1"/>
          </p:cNvSpPr>
          <p:nvPr/>
        </p:nvSpPr>
        <p:spPr bwMode="auto">
          <a:xfrm>
            <a:off x="381000" y="5638800"/>
            <a:ext cx="3810000" cy="646113"/>
          </a:xfrm>
          <a:prstGeom prst="rect">
            <a:avLst/>
          </a:prstGeom>
          <a:noFill/>
          <a:ln w="9525">
            <a:noFill/>
            <a:miter lim="800000"/>
            <a:headEnd/>
            <a:tailEnd/>
          </a:ln>
        </p:spPr>
        <p:txBody>
          <a:bodyPr>
            <a:spAutoFit/>
          </a:bodyPr>
          <a:lstStyle/>
          <a:p>
            <a:r>
              <a:rPr lang="en-US">
                <a:latin typeface="Calibri" pitchFamily="34" charset="0"/>
              </a:rPr>
              <a:t>At the end of this workshop we will respond to goals and objectives.</a:t>
            </a:r>
          </a:p>
        </p:txBody>
      </p:sp>
      <p:pic>
        <p:nvPicPr>
          <p:cNvPr id="5" name="Picture 15" descr="\\am-qtvacx-data2\Staff\mayreather.willis\My Documents\My Pictures\Picture\Picture 013.jpg"/>
          <p:cNvPicPr>
            <a:picLocks noChangeAspect="1" noChangeArrowheads="1"/>
          </p:cNvPicPr>
          <p:nvPr/>
        </p:nvPicPr>
        <p:blipFill>
          <a:blip r:embed="rId2" cstate="print"/>
          <a:srcRect/>
          <a:stretch>
            <a:fillRect/>
          </a:stretch>
        </p:blipFill>
        <p:spPr bwMode="auto">
          <a:xfrm>
            <a:off x="6553200" y="1295400"/>
            <a:ext cx="2209800"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371600"/>
            <a:ext cx="7772400" cy="3908425"/>
          </a:xfrm>
          <a:prstGeom prst="rect">
            <a:avLst/>
          </a:prstGeom>
          <a:noFill/>
        </p:spPr>
        <p:txBody>
          <a:bodyPr>
            <a:spAutoFit/>
          </a:bodyPr>
          <a:lstStyle/>
          <a:p>
            <a:pPr fontAlgn="auto">
              <a:spcBef>
                <a:spcPts val="0"/>
              </a:spcBef>
              <a:spcAft>
                <a:spcPts val="0"/>
              </a:spcAft>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Essential Questions:</a:t>
            </a:r>
          </a:p>
          <a:p>
            <a:pPr fontAlgn="auto">
              <a:spcBef>
                <a:spcPts val="0"/>
              </a:spcBef>
              <a:spcAft>
                <a:spcPts val="0"/>
              </a:spcAft>
              <a:defRPr/>
            </a:pPr>
            <a:endParaRPr lang="en-US" sz="2000"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dirty="0">
                <a:latin typeface="Times New Roman" pitchFamily="18" charset="0"/>
                <a:cs typeface="Times New Roman" pitchFamily="18" charset="0"/>
              </a:rPr>
              <a:t>Why is it important to use daily data driven instruction?</a:t>
            </a:r>
          </a:p>
          <a:p>
            <a:pPr marL="457200" indent="-457200" fontAlgn="auto">
              <a:spcBef>
                <a:spcPts val="0"/>
              </a:spcBef>
              <a:spcAft>
                <a:spcPts val="0"/>
              </a:spcAft>
              <a:buFont typeface="+mj-lt"/>
              <a:buAutoNum type="arabicPeriod"/>
              <a:defRPr/>
            </a:pPr>
            <a:endParaRPr lang="en-US" sz="2000"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dirty="0">
                <a:latin typeface="Times New Roman" pitchFamily="18" charset="0"/>
                <a:cs typeface="Times New Roman" pitchFamily="18" charset="0"/>
              </a:rPr>
              <a:t>How do you support the implementation of daily data driven instruction?</a:t>
            </a:r>
          </a:p>
          <a:p>
            <a:pPr marL="457200" indent="-457200" fontAlgn="auto">
              <a:spcBef>
                <a:spcPts val="0"/>
              </a:spcBef>
              <a:spcAft>
                <a:spcPts val="0"/>
              </a:spcAft>
              <a:buFont typeface="+mj-lt"/>
              <a:buAutoNum type="arabicPeriod"/>
              <a:defRPr/>
            </a:pPr>
            <a:endParaRPr lang="en-US" sz="2000"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dirty="0">
                <a:latin typeface="Times New Roman" pitchFamily="18" charset="0"/>
                <a:cs typeface="Times New Roman" pitchFamily="18" charset="0"/>
              </a:rPr>
              <a:t>How does data driven school culture effect change in student achievement?</a:t>
            </a:r>
          </a:p>
          <a:p>
            <a:pPr marL="457200" indent="-457200" fontAlgn="auto">
              <a:spcBef>
                <a:spcPts val="0"/>
              </a:spcBef>
              <a:spcAft>
                <a:spcPts val="0"/>
              </a:spcAft>
              <a:buFont typeface="+mj-lt"/>
              <a:buAutoNum type="arabicPeriod"/>
              <a:defRPr/>
            </a:pPr>
            <a:endParaRPr lang="en-US" sz="2000" dirty="0">
              <a:latin typeface="Times New Roman" pitchFamily="18" charset="0"/>
              <a:cs typeface="Times New Roman" pitchFamily="18" charset="0"/>
            </a:endParaRPr>
          </a:p>
          <a:p>
            <a:pPr marL="457200" indent="-457200" fontAlgn="auto">
              <a:spcBef>
                <a:spcPts val="0"/>
              </a:spcBef>
              <a:spcAft>
                <a:spcPts val="0"/>
              </a:spcAft>
              <a:buFont typeface="+mj-lt"/>
              <a:buAutoNum type="arabicPeriod"/>
              <a:defRPr/>
            </a:pPr>
            <a:r>
              <a:rPr lang="en-US" sz="2000" dirty="0">
                <a:latin typeface="Times New Roman" pitchFamily="18" charset="0"/>
                <a:cs typeface="Times New Roman" pitchFamily="18" charset="0"/>
              </a:rPr>
              <a:t>How does implementing daily data driven instruction affect the teaching and learning process?</a:t>
            </a:r>
          </a:p>
        </p:txBody>
      </p:sp>
      <p:sp>
        <p:nvSpPr>
          <p:cNvPr id="3" name="Document"/>
          <p:cNvSpPr>
            <a:spLocks noEditPoints="1" noChangeArrowheads="1"/>
          </p:cNvSpPr>
          <p:nvPr/>
        </p:nvSpPr>
        <p:spPr bwMode="auto">
          <a:xfrm>
            <a:off x="381000" y="5791200"/>
            <a:ext cx="838200" cy="9144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sp>
        <p:nvSpPr>
          <p:cNvPr id="6148" name="TextBox 3"/>
          <p:cNvSpPr txBox="1">
            <a:spLocks noChangeArrowheads="1"/>
          </p:cNvSpPr>
          <p:nvPr/>
        </p:nvSpPr>
        <p:spPr bwMode="auto">
          <a:xfrm>
            <a:off x="685800" y="5943600"/>
            <a:ext cx="3810000" cy="646113"/>
          </a:xfrm>
          <a:prstGeom prst="rect">
            <a:avLst/>
          </a:prstGeom>
          <a:noFill/>
          <a:ln w="9525">
            <a:noFill/>
            <a:miter lim="800000"/>
            <a:headEnd/>
            <a:tailEnd/>
          </a:ln>
        </p:spPr>
        <p:txBody>
          <a:bodyPr>
            <a:spAutoFit/>
          </a:bodyPr>
          <a:lstStyle/>
          <a:p>
            <a:r>
              <a:rPr lang="en-US">
                <a:latin typeface="Calibri" pitchFamily="34" charset="0"/>
              </a:rPr>
              <a:t>At the end of this workshop we will respond to each EQ.</a:t>
            </a:r>
          </a:p>
        </p:txBody>
      </p:sp>
      <p:pic>
        <p:nvPicPr>
          <p:cNvPr id="5" name="Picture 1" descr="C:\Documents and Settings\mayreather.willis\Local Settings\Temporary Internet Files\Content.IE5\TORDH416\MC900383958[1].wmf"/>
          <p:cNvPicPr>
            <a:picLocks noChangeAspect="1" noChangeArrowheads="1"/>
          </p:cNvPicPr>
          <p:nvPr/>
        </p:nvPicPr>
        <p:blipFill>
          <a:blip r:embed="rId2" cstate="print"/>
          <a:srcRect/>
          <a:stretch>
            <a:fillRect/>
          </a:stretch>
        </p:blipFill>
        <p:spPr bwMode="auto">
          <a:xfrm rot="1069452">
            <a:off x="4017963" y="566738"/>
            <a:ext cx="2909887" cy="13160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7150" y="3175"/>
            <a:ext cx="9086850" cy="6851650"/>
            <a:chOff x="56492" y="3595"/>
            <a:chExt cx="9087508" cy="6850808"/>
          </a:xfrm>
        </p:grpSpPr>
        <p:grpSp>
          <p:nvGrpSpPr>
            <p:cNvPr id="3" name="Group 4"/>
            <p:cNvGrpSpPr>
              <a:grpSpLocks/>
            </p:cNvGrpSpPr>
            <p:nvPr/>
          </p:nvGrpSpPr>
          <p:grpSpPr bwMode="auto">
            <a:xfrm>
              <a:off x="56492" y="3595"/>
              <a:ext cx="9087508" cy="6850808"/>
              <a:chOff x="56492" y="3595"/>
              <a:chExt cx="9087508" cy="6850808"/>
            </a:xfrm>
          </p:grpSpPr>
          <p:sp>
            <p:nvSpPr>
              <p:cNvPr id="6" name="Freeform 5"/>
              <p:cNvSpPr/>
              <p:nvPr/>
            </p:nvSpPr>
            <p:spPr>
              <a:xfrm>
                <a:off x="56492" y="3595"/>
                <a:ext cx="1921473" cy="2345100"/>
              </a:xfrm>
              <a:custGeom>
                <a:avLst/>
                <a:gdLst>
                  <a:gd name="connsiteX0" fmla="*/ 0 w 2345099"/>
                  <a:gd name="connsiteY0" fmla="*/ 0 h 1921473"/>
                  <a:gd name="connsiteX1" fmla="*/ 1384363 w 2345099"/>
                  <a:gd name="connsiteY1" fmla="*/ 0 h 1921473"/>
                  <a:gd name="connsiteX2" fmla="*/ 2345099 w 2345099"/>
                  <a:gd name="connsiteY2" fmla="*/ 960737 h 1921473"/>
                  <a:gd name="connsiteX3" fmla="*/ 1384363 w 2345099"/>
                  <a:gd name="connsiteY3" fmla="*/ 1921473 h 1921473"/>
                  <a:gd name="connsiteX4" fmla="*/ 0 w 2345099"/>
                  <a:gd name="connsiteY4" fmla="*/ 1921473 h 1921473"/>
                  <a:gd name="connsiteX5" fmla="*/ 960737 w 2345099"/>
                  <a:gd name="connsiteY5" fmla="*/ 960737 h 1921473"/>
                  <a:gd name="connsiteX6" fmla="*/ 0 w 2345099"/>
                  <a:gd name="connsiteY6" fmla="*/ 0 h 192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5099" h="1921473">
                    <a:moveTo>
                      <a:pt x="2345099" y="0"/>
                    </a:moveTo>
                    <a:lnTo>
                      <a:pt x="2345099" y="1134287"/>
                    </a:lnTo>
                    <a:lnTo>
                      <a:pt x="1172549" y="1921473"/>
                    </a:lnTo>
                    <a:lnTo>
                      <a:pt x="0" y="1134287"/>
                    </a:lnTo>
                    <a:lnTo>
                      <a:pt x="0" y="0"/>
                    </a:lnTo>
                    <a:lnTo>
                      <a:pt x="1172549" y="787186"/>
                    </a:lnTo>
                    <a:lnTo>
                      <a:pt x="2345099"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5081" tIns="965818" rIns="5079" bIns="965816" spcCol="1270" anchor="ctr"/>
              <a:lstStyle/>
              <a:p>
                <a:pPr algn="ctr" defTabSz="355600" fontAlgn="auto">
                  <a:lnSpc>
                    <a:spcPct val="90000"/>
                  </a:lnSpc>
                  <a:spcAft>
                    <a:spcPct val="35000"/>
                  </a:spcAft>
                  <a:defRPr/>
                </a:pPr>
                <a:r>
                  <a:rPr lang="en-US" sz="1200" dirty="0">
                    <a:solidFill>
                      <a:schemeClr val="tx1"/>
                    </a:solidFill>
                  </a:rPr>
                  <a:t>What do you </a:t>
                </a:r>
                <a:r>
                  <a:rPr lang="en-US" sz="1200" b="1" dirty="0">
                    <a:solidFill>
                      <a:schemeClr val="tx1"/>
                    </a:solidFill>
                  </a:rPr>
                  <a:t>know</a:t>
                </a:r>
                <a:r>
                  <a:rPr lang="en-US" sz="1200" dirty="0">
                    <a:solidFill>
                      <a:schemeClr val="tx1"/>
                    </a:solidFill>
                  </a:rPr>
                  <a:t> about DI and using data to  </a:t>
                </a:r>
              </a:p>
              <a:p>
                <a:pPr algn="ctr" defTabSz="355600" fontAlgn="auto">
                  <a:lnSpc>
                    <a:spcPct val="90000"/>
                  </a:lnSpc>
                  <a:spcAft>
                    <a:spcPct val="35000"/>
                  </a:spcAft>
                  <a:defRPr/>
                </a:pPr>
                <a:r>
                  <a:rPr lang="en-US" sz="1200" dirty="0">
                    <a:solidFill>
                      <a:schemeClr val="tx1"/>
                    </a:solidFill>
                  </a:rPr>
                  <a:t>drive daily instruction?</a:t>
                </a:r>
              </a:p>
            </p:txBody>
          </p:sp>
          <p:sp>
            <p:nvSpPr>
              <p:cNvPr id="7" name="Freeform 6"/>
              <p:cNvSpPr/>
              <p:nvPr/>
            </p:nvSpPr>
            <p:spPr>
              <a:xfrm>
                <a:off x="1981200" y="152400"/>
                <a:ext cx="7162800" cy="1524314"/>
              </a:xfrm>
              <a:custGeom>
                <a:avLst/>
                <a:gdLst>
                  <a:gd name="connsiteX0" fmla="*/ 254057 w 1524314"/>
                  <a:gd name="connsiteY0" fmla="*/ 0 h 8323092"/>
                  <a:gd name="connsiteX1" fmla="*/ 1270257 w 1524314"/>
                  <a:gd name="connsiteY1" fmla="*/ 0 h 8323092"/>
                  <a:gd name="connsiteX2" fmla="*/ 1449902 w 1524314"/>
                  <a:gd name="connsiteY2" fmla="*/ 74412 h 8323092"/>
                  <a:gd name="connsiteX3" fmla="*/ 1524313 w 1524314"/>
                  <a:gd name="connsiteY3" fmla="*/ 254058 h 8323092"/>
                  <a:gd name="connsiteX4" fmla="*/ 1524314 w 1524314"/>
                  <a:gd name="connsiteY4" fmla="*/ 8323092 h 8323092"/>
                  <a:gd name="connsiteX5" fmla="*/ 1524314 w 1524314"/>
                  <a:gd name="connsiteY5" fmla="*/ 8323092 h 8323092"/>
                  <a:gd name="connsiteX6" fmla="*/ 1524314 w 1524314"/>
                  <a:gd name="connsiteY6" fmla="*/ 8323092 h 8323092"/>
                  <a:gd name="connsiteX7" fmla="*/ 0 w 1524314"/>
                  <a:gd name="connsiteY7" fmla="*/ 8323092 h 8323092"/>
                  <a:gd name="connsiteX8" fmla="*/ 0 w 1524314"/>
                  <a:gd name="connsiteY8" fmla="*/ 8323092 h 8323092"/>
                  <a:gd name="connsiteX9" fmla="*/ 0 w 1524314"/>
                  <a:gd name="connsiteY9" fmla="*/ 8323092 h 8323092"/>
                  <a:gd name="connsiteX10" fmla="*/ 0 w 1524314"/>
                  <a:gd name="connsiteY10" fmla="*/ 254057 h 8323092"/>
                  <a:gd name="connsiteX11" fmla="*/ 74412 w 1524314"/>
                  <a:gd name="connsiteY11" fmla="*/ 74412 h 8323092"/>
                  <a:gd name="connsiteX12" fmla="*/ 254058 w 1524314"/>
                  <a:gd name="connsiteY12" fmla="*/ 1 h 8323092"/>
                  <a:gd name="connsiteX13" fmla="*/ 254057 w 1524314"/>
                  <a:gd name="connsiteY13" fmla="*/ 0 h 83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314" h="8323092">
                    <a:moveTo>
                      <a:pt x="1524314" y="1387207"/>
                    </a:moveTo>
                    <a:lnTo>
                      <a:pt x="1524314" y="6935885"/>
                    </a:lnTo>
                    <a:cubicBezTo>
                      <a:pt x="1524314" y="7303794"/>
                      <a:pt x="1519412" y="7656639"/>
                      <a:pt x="1510686" y="7916786"/>
                    </a:cubicBezTo>
                    <a:cubicBezTo>
                      <a:pt x="1501960" y="8176938"/>
                      <a:pt x="1490125" y="8323087"/>
                      <a:pt x="1477785" y="8323087"/>
                    </a:cubicBezTo>
                    <a:cubicBezTo>
                      <a:pt x="985190" y="8323087"/>
                      <a:pt x="492595" y="8323092"/>
                      <a:pt x="0" y="8323092"/>
                    </a:cubicBezTo>
                    <a:lnTo>
                      <a:pt x="0" y="8323092"/>
                    </a:lnTo>
                    <a:lnTo>
                      <a:pt x="0" y="8323092"/>
                    </a:lnTo>
                    <a:lnTo>
                      <a:pt x="0" y="0"/>
                    </a:lnTo>
                    <a:lnTo>
                      <a:pt x="0" y="0"/>
                    </a:lnTo>
                    <a:lnTo>
                      <a:pt x="0" y="0"/>
                    </a:lnTo>
                    <a:lnTo>
                      <a:pt x="1477785" y="0"/>
                    </a:lnTo>
                    <a:cubicBezTo>
                      <a:pt x="1490125" y="0"/>
                      <a:pt x="1501960" y="146154"/>
                      <a:pt x="1510686" y="406306"/>
                    </a:cubicBezTo>
                    <a:cubicBezTo>
                      <a:pt x="1519412" y="666458"/>
                      <a:pt x="1524314" y="1019298"/>
                      <a:pt x="1524314" y="1387213"/>
                    </a:cubicBezTo>
                    <a:lnTo>
                      <a:pt x="1524314" y="1387207"/>
                    </a:ln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62281" tIns="115685" rIns="115685" bIns="115687" spcCol="1270" anchor="ctr"/>
              <a:lstStyle/>
              <a:p>
                <a:pPr marL="285750" lvl="1" indent="-285750" defTabSz="2889250" fontAlgn="auto">
                  <a:lnSpc>
                    <a:spcPct val="90000"/>
                  </a:lnSpc>
                  <a:spcAft>
                    <a:spcPct val="15000"/>
                  </a:spcAft>
                  <a:buFontTx/>
                  <a:buChar char="••"/>
                  <a:defRPr/>
                </a:pPr>
                <a:r>
                  <a:rPr lang="en-US" sz="6500"/>
                  <a:t>K</a:t>
                </a:r>
                <a:endParaRPr lang="en-US" sz="6500" dirty="0"/>
              </a:p>
            </p:txBody>
          </p:sp>
          <p:sp>
            <p:nvSpPr>
              <p:cNvPr id="8" name="Freeform 7"/>
              <p:cNvSpPr/>
              <p:nvPr/>
            </p:nvSpPr>
            <p:spPr>
              <a:xfrm>
                <a:off x="56492" y="2177736"/>
                <a:ext cx="2122221" cy="2345100"/>
              </a:xfrm>
              <a:custGeom>
                <a:avLst/>
                <a:gdLst>
                  <a:gd name="connsiteX0" fmla="*/ 0 w 2345099"/>
                  <a:gd name="connsiteY0" fmla="*/ 0 h 2122220"/>
                  <a:gd name="connsiteX1" fmla="*/ 1283989 w 2345099"/>
                  <a:gd name="connsiteY1" fmla="*/ 0 h 2122220"/>
                  <a:gd name="connsiteX2" fmla="*/ 2345099 w 2345099"/>
                  <a:gd name="connsiteY2" fmla="*/ 1061110 h 2122220"/>
                  <a:gd name="connsiteX3" fmla="*/ 1283989 w 2345099"/>
                  <a:gd name="connsiteY3" fmla="*/ 2122220 h 2122220"/>
                  <a:gd name="connsiteX4" fmla="*/ 0 w 2345099"/>
                  <a:gd name="connsiteY4" fmla="*/ 2122220 h 2122220"/>
                  <a:gd name="connsiteX5" fmla="*/ 1061110 w 2345099"/>
                  <a:gd name="connsiteY5" fmla="*/ 1061110 h 2122220"/>
                  <a:gd name="connsiteX6" fmla="*/ 0 w 2345099"/>
                  <a:gd name="connsiteY6" fmla="*/ 0 h 21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5099" h="2122220">
                    <a:moveTo>
                      <a:pt x="2345098" y="0"/>
                    </a:moveTo>
                    <a:lnTo>
                      <a:pt x="2345098" y="1161958"/>
                    </a:lnTo>
                    <a:lnTo>
                      <a:pt x="1172550" y="2122220"/>
                    </a:lnTo>
                    <a:lnTo>
                      <a:pt x="1" y="1161958"/>
                    </a:lnTo>
                    <a:lnTo>
                      <a:pt x="1" y="0"/>
                    </a:lnTo>
                    <a:lnTo>
                      <a:pt x="1172550" y="960262"/>
                    </a:lnTo>
                    <a:lnTo>
                      <a:pt x="2345098"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7621" tIns="1068730" rIns="7620" bIns="1068731" spcCol="1270" anchor="ctr"/>
              <a:lstStyle/>
              <a:p>
                <a:pPr algn="ctr" defTabSz="533400" fontAlgn="auto">
                  <a:lnSpc>
                    <a:spcPct val="90000"/>
                  </a:lnSpc>
                  <a:spcAft>
                    <a:spcPct val="35000"/>
                  </a:spcAft>
                  <a:defRPr/>
                </a:pPr>
                <a:r>
                  <a:rPr lang="en-US" sz="1200" dirty="0">
                    <a:solidFill>
                      <a:schemeClr val="tx1"/>
                    </a:solidFill>
                  </a:rPr>
                  <a:t>What do you </a:t>
                </a:r>
                <a:r>
                  <a:rPr lang="en-US" sz="1200" b="1" dirty="0">
                    <a:solidFill>
                      <a:schemeClr val="tx1"/>
                    </a:solidFill>
                  </a:rPr>
                  <a:t>want</a:t>
                </a:r>
                <a:r>
                  <a:rPr lang="en-US" sz="1200" dirty="0">
                    <a:solidFill>
                      <a:schemeClr val="tx1"/>
                    </a:solidFill>
                  </a:rPr>
                  <a:t> to know about DI and using data to drive daily instruction?</a:t>
                </a:r>
              </a:p>
            </p:txBody>
          </p:sp>
          <p:sp>
            <p:nvSpPr>
              <p:cNvPr id="9" name="Freeform 8"/>
              <p:cNvSpPr/>
              <p:nvPr/>
            </p:nvSpPr>
            <p:spPr>
              <a:xfrm>
                <a:off x="2115658" y="2165519"/>
                <a:ext cx="7028342" cy="1524315"/>
              </a:xfrm>
              <a:custGeom>
                <a:avLst/>
                <a:gdLst>
                  <a:gd name="connsiteX0" fmla="*/ 254057 w 1524314"/>
                  <a:gd name="connsiteY0" fmla="*/ 0 h 7376485"/>
                  <a:gd name="connsiteX1" fmla="*/ 1270257 w 1524314"/>
                  <a:gd name="connsiteY1" fmla="*/ 0 h 7376485"/>
                  <a:gd name="connsiteX2" fmla="*/ 1449902 w 1524314"/>
                  <a:gd name="connsiteY2" fmla="*/ 74412 h 7376485"/>
                  <a:gd name="connsiteX3" fmla="*/ 1524313 w 1524314"/>
                  <a:gd name="connsiteY3" fmla="*/ 254058 h 7376485"/>
                  <a:gd name="connsiteX4" fmla="*/ 1524314 w 1524314"/>
                  <a:gd name="connsiteY4" fmla="*/ 7376485 h 7376485"/>
                  <a:gd name="connsiteX5" fmla="*/ 1524314 w 1524314"/>
                  <a:gd name="connsiteY5" fmla="*/ 7376485 h 7376485"/>
                  <a:gd name="connsiteX6" fmla="*/ 1524314 w 1524314"/>
                  <a:gd name="connsiteY6" fmla="*/ 7376485 h 7376485"/>
                  <a:gd name="connsiteX7" fmla="*/ 0 w 1524314"/>
                  <a:gd name="connsiteY7" fmla="*/ 7376485 h 7376485"/>
                  <a:gd name="connsiteX8" fmla="*/ 0 w 1524314"/>
                  <a:gd name="connsiteY8" fmla="*/ 7376485 h 7376485"/>
                  <a:gd name="connsiteX9" fmla="*/ 0 w 1524314"/>
                  <a:gd name="connsiteY9" fmla="*/ 7376485 h 7376485"/>
                  <a:gd name="connsiteX10" fmla="*/ 0 w 1524314"/>
                  <a:gd name="connsiteY10" fmla="*/ 254057 h 7376485"/>
                  <a:gd name="connsiteX11" fmla="*/ 74412 w 1524314"/>
                  <a:gd name="connsiteY11" fmla="*/ 74412 h 7376485"/>
                  <a:gd name="connsiteX12" fmla="*/ 254058 w 1524314"/>
                  <a:gd name="connsiteY12" fmla="*/ 1 h 7376485"/>
                  <a:gd name="connsiteX13" fmla="*/ 254057 w 1524314"/>
                  <a:gd name="connsiteY13" fmla="*/ 0 h 737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314" h="7376485">
                    <a:moveTo>
                      <a:pt x="1524314" y="1229438"/>
                    </a:moveTo>
                    <a:lnTo>
                      <a:pt x="1524314" y="6147047"/>
                    </a:lnTo>
                    <a:cubicBezTo>
                      <a:pt x="1524314" y="6473113"/>
                      <a:pt x="1518783" y="6785828"/>
                      <a:pt x="1508937" y="7016387"/>
                    </a:cubicBezTo>
                    <a:cubicBezTo>
                      <a:pt x="1499091" y="7246951"/>
                      <a:pt x="1485738" y="7376478"/>
                      <a:pt x="1471814" y="7376478"/>
                    </a:cubicBezTo>
                    <a:cubicBezTo>
                      <a:pt x="981209" y="7376478"/>
                      <a:pt x="490605" y="7376483"/>
                      <a:pt x="0" y="7376483"/>
                    </a:cubicBezTo>
                    <a:lnTo>
                      <a:pt x="0" y="7376483"/>
                    </a:lnTo>
                    <a:lnTo>
                      <a:pt x="0" y="7376483"/>
                    </a:lnTo>
                    <a:lnTo>
                      <a:pt x="0" y="2"/>
                    </a:lnTo>
                    <a:lnTo>
                      <a:pt x="0" y="2"/>
                    </a:lnTo>
                    <a:lnTo>
                      <a:pt x="0" y="2"/>
                    </a:lnTo>
                    <a:lnTo>
                      <a:pt x="1471814" y="2"/>
                    </a:lnTo>
                    <a:cubicBezTo>
                      <a:pt x="1485738" y="2"/>
                      <a:pt x="1499092" y="129534"/>
                      <a:pt x="1508937" y="360098"/>
                    </a:cubicBezTo>
                    <a:cubicBezTo>
                      <a:pt x="1518783" y="590662"/>
                      <a:pt x="1524314" y="903372"/>
                      <a:pt x="1524314" y="1229443"/>
                    </a:cubicBezTo>
                    <a:lnTo>
                      <a:pt x="1524314" y="1229438"/>
                    </a:ln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62281" tIns="115686" rIns="115686" bIns="115687" spcCol="1270" anchor="ctr"/>
              <a:lstStyle/>
              <a:p>
                <a:pPr marL="285750" lvl="1" indent="-285750" defTabSz="2889250" fontAlgn="auto">
                  <a:lnSpc>
                    <a:spcPct val="90000"/>
                  </a:lnSpc>
                  <a:spcAft>
                    <a:spcPct val="15000"/>
                  </a:spcAft>
                  <a:buFontTx/>
                  <a:buChar char="••"/>
                  <a:defRPr/>
                </a:pPr>
                <a:r>
                  <a:rPr lang="en-US" sz="6500" dirty="0"/>
                  <a:t>W</a:t>
                </a:r>
              </a:p>
            </p:txBody>
          </p:sp>
          <p:sp>
            <p:nvSpPr>
              <p:cNvPr id="10" name="Freeform 9"/>
              <p:cNvSpPr/>
              <p:nvPr/>
            </p:nvSpPr>
            <p:spPr>
              <a:xfrm>
                <a:off x="56492" y="4327442"/>
                <a:ext cx="2068525" cy="2526961"/>
              </a:xfrm>
              <a:custGeom>
                <a:avLst/>
                <a:gdLst>
                  <a:gd name="connsiteX0" fmla="*/ 0 w 2526961"/>
                  <a:gd name="connsiteY0" fmla="*/ 0 h 2068525"/>
                  <a:gd name="connsiteX1" fmla="*/ 1492699 w 2526961"/>
                  <a:gd name="connsiteY1" fmla="*/ 0 h 2068525"/>
                  <a:gd name="connsiteX2" fmla="*/ 2526961 w 2526961"/>
                  <a:gd name="connsiteY2" fmla="*/ 1034263 h 2068525"/>
                  <a:gd name="connsiteX3" fmla="*/ 1492699 w 2526961"/>
                  <a:gd name="connsiteY3" fmla="*/ 2068525 h 2068525"/>
                  <a:gd name="connsiteX4" fmla="*/ 0 w 2526961"/>
                  <a:gd name="connsiteY4" fmla="*/ 2068525 h 2068525"/>
                  <a:gd name="connsiteX5" fmla="*/ 1034263 w 2526961"/>
                  <a:gd name="connsiteY5" fmla="*/ 1034263 h 2068525"/>
                  <a:gd name="connsiteX6" fmla="*/ 0 w 2526961"/>
                  <a:gd name="connsiteY6" fmla="*/ 0 h 20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961" h="2068525">
                    <a:moveTo>
                      <a:pt x="2526961" y="0"/>
                    </a:moveTo>
                    <a:lnTo>
                      <a:pt x="2526961" y="1221897"/>
                    </a:lnTo>
                    <a:lnTo>
                      <a:pt x="1263480" y="2068525"/>
                    </a:lnTo>
                    <a:lnTo>
                      <a:pt x="0" y="1221897"/>
                    </a:lnTo>
                    <a:lnTo>
                      <a:pt x="0" y="0"/>
                    </a:lnTo>
                    <a:lnTo>
                      <a:pt x="1263480" y="846629"/>
                    </a:lnTo>
                    <a:lnTo>
                      <a:pt x="2526961"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8891" tIns="1043153" rIns="8889" bIns="1043152" spcCol="1270" anchor="ctr"/>
              <a:lstStyle/>
              <a:p>
                <a:pPr algn="ctr" defTabSz="622300" fontAlgn="auto">
                  <a:lnSpc>
                    <a:spcPct val="90000"/>
                  </a:lnSpc>
                  <a:spcAft>
                    <a:spcPct val="35000"/>
                  </a:spcAft>
                  <a:defRPr/>
                </a:pPr>
                <a:r>
                  <a:rPr lang="en-US" sz="1400" dirty="0">
                    <a:solidFill>
                      <a:schemeClr val="tx1"/>
                    </a:solidFill>
                  </a:rPr>
                  <a:t>What did you </a:t>
                </a:r>
                <a:r>
                  <a:rPr lang="en-US" sz="1400" b="1" dirty="0">
                    <a:solidFill>
                      <a:schemeClr val="tx1"/>
                    </a:solidFill>
                  </a:rPr>
                  <a:t>learn</a:t>
                </a:r>
                <a:r>
                  <a:rPr lang="en-US" sz="1400" dirty="0">
                    <a:solidFill>
                      <a:schemeClr val="tx1"/>
                    </a:solidFill>
                  </a:rPr>
                  <a:t> about using DI and data to drive daily instruction?</a:t>
                </a:r>
              </a:p>
            </p:txBody>
          </p:sp>
          <p:sp>
            <p:nvSpPr>
              <p:cNvPr id="11" name="Freeform 10"/>
              <p:cNvSpPr/>
              <p:nvPr/>
            </p:nvSpPr>
            <p:spPr>
              <a:xfrm>
                <a:off x="2188541" y="4418373"/>
                <a:ext cx="6955459" cy="1524315"/>
              </a:xfrm>
              <a:custGeom>
                <a:avLst/>
                <a:gdLst>
                  <a:gd name="connsiteX0" fmla="*/ 254057 w 1524314"/>
                  <a:gd name="connsiteY0" fmla="*/ 0 h 7177024"/>
                  <a:gd name="connsiteX1" fmla="*/ 1270257 w 1524314"/>
                  <a:gd name="connsiteY1" fmla="*/ 0 h 7177024"/>
                  <a:gd name="connsiteX2" fmla="*/ 1449902 w 1524314"/>
                  <a:gd name="connsiteY2" fmla="*/ 74412 h 7177024"/>
                  <a:gd name="connsiteX3" fmla="*/ 1524313 w 1524314"/>
                  <a:gd name="connsiteY3" fmla="*/ 254058 h 7177024"/>
                  <a:gd name="connsiteX4" fmla="*/ 1524314 w 1524314"/>
                  <a:gd name="connsiteY4" fmla="*/ 7177024 h 7177024"/>
                  <a:gd name="connsiteX5" fmla="*/ 1524314 w 1524314"/>
                  <a:gd name="connsiteY5" fmla="*/ 7177024 h 7177024"/>
                  <a:gd name="connsiteX6" fmla="*/ 1524314 w 1524314"/>
                  <a:gd name="connsiteY6" fmla="*/ 7177024 h 7177024"/>
                  <a:gd name="connsiteX7" fmla="*/ 0 w 1524314"/>
                  <a:gd name="connsiteY7" fmla="*/ 7177024 h 7177024"/>
                  <a:gd name="connsiteX8" fmla="*/ 0 w 1524314"/>
                  <a:gd name="connsiteY8" fmla="*/ 7177024 h 7177024"/>
                  <a:gd name="connsiteX9" fmla="*/ 0 w 1524314"/>
                  <a:gd name="connsiteY9" fmla="*/ 7177024 h 7177024"/>
                  <a:gd name="connsiteX10" fmla="*/ 0 w 1524314"/>
                  <a:gd name="connsiteY10" fmla="*/ 254057 h 7177024"/>
                  <a:gd name="connsiteX11" fmla="*/ 74412 w 1524314"/>
                  <a:gd name="connsiteY11" fmla="*/ 74412 h 7177024"/>
                  <a:gd name="connsiteX12" fmla="*/ 254058 w 1524314"/>
                  <a:gd name="connsiteY12" fmla="*/ 1 h 7177024"/>
                  <a:gd name="connsiteX13" fmla="*/ 254057 w 1524314"/>
                  <a:gd name="connsiteY13" fmla="*/ 0 h 717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314" h="7177024">
                    <a:moveTo>
                      <a:pt x="1524314" y="1196193"/>
                    </a:moveTo>
                    <a:lnTo>
                      <a:pt x="1524314" y="5980831"/>
                    </a:lnTo>
                    <a:cubicBezTo>
                      <a:pt x="1524314" y="6298081"/>
                      <a:pt x="1518629" y="6602340"/>
                      <a:pt x="1508510" y="6826665"/>
                    </a:cubicBezTo>
                    <a:cubicBezTo>
                      <a:pt x="1498391" y="7050995"/>
                      <a:pt x="1484666" y="7177019"/>
                      <a:pt x="1470355" y="7177019"/>
                    </a:cubicBezTo>
                    <a:cubicBezTo>
                      <a:pt x="980237" y="7177019"/>
                      <a:pt x="490118" y="7177024"/>
                      <a:pt x="0" y="7177024"/>
                    </a:cubicBezTo>
                    <a:lnTo>
                      <a:pt x="0" y="7177024"/>
                    </a:lnTo>
                    <a:lnTo>
                      <a:pt x="0" y="7177024"/>
                    </a:lnTo>
                    <a:lnTo>
                      <a:pt x="0" y="0"/>
                    </a:lnTo>
                    <a:lnTo>
                      <a:pt x="0" y="0"/>
                    </a:lnTo>
                    <a:lnTo>
                      <a:pt x="0" y="0"/>
                    </a:lnTo>
                    <a:lnTo>
                      <a:pt x="1470355" y="0"/>
                    </a:lnTo>
                    <a:cubicBezTo>
                      <a:pt x="1484666" y="0"/>
                      <a:pt x="1498391" y="126029"/>
                      <a:pt x="1508510" y="350359"/>
                    </a:cubicBezTo>
                    <a:cubicBezTo>
                      <a:pt x="1518629" y="574689"/>
                      <a:pt x="1524314" y="878943"/>
                      <a:pt x="1524314" y="1196197"/>
                    </a:cubicBezTo>
                    <a:lnTo>
                      <a:pt x="1524314" y="1196193"/>
                    </a:ln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462281" tIns="115686" rIns="115685" bIns="115687" spcCol="1270" anchor="ctr"/>
              <a:lstStyle/>
              <a:p>
                <a:pPr marL="285750" lvl="1" indent="-285750" defTabSz="2889250" fontAlgn="auto">
                  <a:lnSpc>
                    <a:spcPct val="90000"/>
                  </a:lnSpc>
                  <a:spcAft>
                    <a:spcPct val="15000"/>
                  </a:spcAft>
                  <a:buFontTx/>
                  <a:buChar char="••"/>
                  <a:defRPr/>
                </a:pPr>
                <a:r>
                  <a:rPr lang="en-US" sz="6500" dirty="0"/>
                  <a:t>L</a:t>
                </a:r>
              </a:p>
            </p:txBody>
          </p:sp>
        </p:grpSp>
        <p:sp>
          <p:nvSpPr>
            <p:cNvPr id="7172" name="TextBox 2"/>
            <p:cNvSpPr txBox="1">
              <a:spLocks noChangeArrowheads="1"/>
            </p:cNvSpPr>
            <p:nvPr/>
          </p:nvSpPr>
          <p:spPr bwMode="auto">
            <a:xfrm>
              <a:off x="1676400" y="6019800"/>
              <a:ext cx="6934200" cy="646331"/>
            </a:xfrm>
            <a:prstGeom prst="rect">
              <a:avLst/>
            </a:prstGeom>
            <a:noFill/>
            <a:ln w="12700">
              <a:solidFill>
                <a:schemeClr val="tx1"/>
              </a:solidFill>
              <a:miter lim="800000"/>
              <a:headEnd/>
              <a:tailEnd/>
            </a:ln>
          </p:spPr>
          <p:txBody>
            <a:bodyPr>
              <a:spAutoFit/>
            </a:bodyPr>
            <a:lstStyle/>
            <a:p>
              <a:r>
                <a:rPr lang="en-US" sz="1200">
                  <a:latin typeface="Calibri" pitchFamily="34" charset="0"/>
                </a:rPr>
                <a:t>Please describe your experiences, knowledge, and expertise. Before, during, and after the presentation please continue to fill in the KWL to include any questions you have during the presentation that we will discuss at the conclusion.</a:t>
              </a:r>
            </a:p>
          </p:txBody>
        </p:sp>
        <p:sp>
          <p:nvSpPr>
            <p:cNvPr id="4" name="Document"/>
            <p:cNvSpPr>
              <a:spLocks noEditPoints="1" noChangeArrowheads="1"/>
            </p:cNvSpPr>
            <p:nvPr/>
          </p:nvSpPr>
          <p:spPr bwMode="auto">
            <a:xfrm>
              <a:off x="8229534" y="5790909"/>
              <a:ext cx="682674" cy="8349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295400" y="228600"/>
            <a:ext cx="6324600" cy="830263"/>
          </a:xfrm>
          <a:prstGeom prst="rect">
            <a:avLst/>
          </a:prstGeom>
        </p:spPr>
        <p:txBody>
          <a:bodyPr>
            <a:spAutoFit/>
          </a:bodyPr>
          <a:lstStyle/>
          <a:p>
            <a:pPr algn="ctr" eaLnBrk="0" hangingPunct="0">
              <a:defRPr/>
            </a:pPr>
            <a:r>
              <a:rPr lang="en-US" sz="24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Segment 1: </a:t>
            </a:r>
            <a:r>
              <a:rPr lang="en-US" sz="2400" dirty="0">
                <a:latin typeface="Times New Roman" pitchFamily="18" charset="0"/>
                <a:ea typeface="Calibri" pitchFamily="34" charset="0"/>
                <a:cs typeface="Times New Roman" pitchFamily="18" charset="0"/>
              </a:rPr>
              <a:t>Now that I have data, what’s next?: </a:t>
            </a:r>
          </a:p>
          <a:p>
            <a:pPr algn="ctr" eaLnBrk="0" hangingPunct="0">
              <a:defRPr/>
            </a:pPr>
            <a:r>
              <a:rPr lang="en-US" sz="2400" dirty="0">
                <a:latin typeface="Times New Roman" pitchFamily="18" charset="0"/>
                <a:ea typeface="Calibri" pitchFamily="34" charset="0"/>
                <a:cs typeface="Times New Roman" pitchFamily="18" charset="0"/>
              </a:rPr>
              <a:t>Looking at data and standards</a:t>
            </a:r>
          </a:p>
        </p:txBody>
      </p:sp>
      <p:sp>
        <p:nvSpPr>
          <p:cNvPr id="3" name="TextBox 2"/>
          <p:cNvSpPr txBox="1"/>
          <p:nvPr/>
        </p:nvSpPr>
        <p:spPr>
          <a:xfrm>
            <a:off x="1752600" y="1143000"/>
            <a:ext cx="5562600" cy="5232400"/>
          </a:xfrm>
          <a:prstGeom prst="rect">
            <a:avLst/>
          </a:prstGeom>
          <a:noFill/>
        </p:spPr>
        <p:txBody>
          <a:bodyPr>
            <a:spAutoFit/>
          </a:bodyPr>
          <a:lstStyle/>
          <a:p>
            <a:pPr algn="ctr" fontAlgn="auto">
              <a:spcBef>
                <a:spcPts val="0"/>
              </a:spcBef>
              <a:spcAft>
                <a:spcPts val="0"/>
              </a:spcAft>
              <a:defRPr/>
            </a:pPr>
            <a:r>
              <a:rPr lang="en-US" sz="2800" dirty="0">
                <a:latin typeface="Blue Highway D Type" pitchFamily="2" charset="0"/>
              </a:rPr>
              <a:t>Agenda</a:t>
            </a:r>
          </a:p>
          <a:p>
            <a:pPr fontAlgn="auto">
              <a:spcBef>
                <a:spcPts val="0"/>
              </a:spcBef>
              <a:spcAft>
                <a:spcPts val="0"/>
              </a:spcAft>
              <a:defRPr/>
            </a:pPr>
            <a:endParaRPr lang="en-US" dirty="0">
              <a:latin typeface="+mn-lt"/>
            </a:endParaRPr>
          </a:p>
          <a:p>
            <a:pPr marL="342900" indent="-342900" algn="ctr" fontAlgn="auto">
              <a:spcBef>
                <a:spcPts val="0"/>
              </a:spcBef>
              <a:spcAft>
                <a:spcPts val="0"/>
              </a:spcAft>
              <a:defRPr/>
            </a:pPr>
            <a:r>
              <a:rPr lang="en-US" dirty="0">
                <a:latin typeface="+mn-lt"/>
              </a:rPr>
              <a:t>1</a:t>
            </a:r>
            <a:r>
              <a:rPr lang="en-US" baseline="30000" dirty="0">
                <a:latin typeface="+mn-lt"/>
              </a:rPr>
              <a:t>st</a:t>
            </a:r>
            <a:r>
              <a:rPr lang="en-US" dirty="0">
                <a:latin typeface="+mn-lt"/>
              </a:rPr>
              <a:t> Introduction  to Daily Data Driven Instruction</a:t>
            </a:r>
          </a:p>
          <a:p>
            <a:pPr marL="342900" indent="-342900" algn="ctr" fontAlgn="auto">
              <a:spcBef>
                <a:spcPts val="0"/>
              </a:spcBef>
              <a:spcAft>
                <a:spcPts val="0"/>
              </a:spcAft>
              <a:defRPr/>
            </a:pPr>
            <a:r>
              <a:rPr lang="en-US" dirty="0">
                <a:latin typeface="+mn-lt"/>
              </a:rPr>
              <a:t>by Doing What Works -</a:t>
            </a:r>
            <a:r>
              <a:rPr lang="en-US" i="1" dirty="0">
                <a:latin typeface="+mn-lt"/>
              </a:rPr>
              <a:t> Video</a:t>
            </a:r>
          </a:p>
          <a:p>
            <a:pPr marL="342900" indent="-342900" algn="ctr" fontAlgn="auto">
              <a:spcBef>
                <a:spcPts val="0"/>
              </a:spcBef>
              <a:spcAft>
                <a:spcPts val="0"/>
              </a:spcAft>
              <a:buFont typeface="+mj-lt"/>
              <a:buAutoNum type="arabicPeriod"/>
              <a:defRPr/>
            </a:pPr>
            <a:endParaRPr lang="en-US" dirty="0">
              <a:latin typeface="+mn-lt"/>
            </a:endParaRPr>
          </a:p>
          <a:p>
            <a:pPr marL="342900" indent="-342900" algn="ctr" fontAlgn="auto">
              <a:spcBef>
                <a:spcPts val="0"/>
              </a:spcBef>
              <a:spcAft>
                <a:spcPts val="0"/>
              </a:spcAft>
              <a:defRPr/>
            </a:pPr>
            <a:r>
              <a:rPr lang="en-US" dirty="0">
                <a:latin typeface="+mn-lt"/>
              </a:rPr>
              <a:t>2</a:t>
            </a:r>
            <a:r>
              <a:rPr lang="en-US" baseline="30000" dirty="0">
                <a:latin typeface="+mn-lt"/>
              </a:rPr>
              <a:t>nd</a:t>
            </a:r>
            <a:r>
              <a:rPr lang="en-US" dirty="0">
                <a:latin typeface="+mn-lt"/>
              </a:rPr>
              <a:t> Cycle of Improvement – the process</a:t>
            </a:r>
          </a:p>
          <a:p>
            <a:pPr marL="342900" indent="-342900" algn="ctr" fontAlgn="auto">
              <a:spcBef>
                <a:spcPts val="0"/>
              </a:spcBef>
              <a:spcAft>
                <a:spcPts val="0"/>
              </a:spcAft>
              <a:defRPr/>
            </a:pPr>
            <a:r>
              <a:rPr lang="en-US" i="1" dirty="0">
                <a:latin typeface="+mn-lt"/>
              </a:rPr>
              <a:t>Discussion</a:t>
            </a:r>
          </a:p>
          <a:p>
            <a:pPr marL="342900" indent="-342900" algn="ctr" fontAlgn="auto">
              <a:spcBef>
                <a:spcPts val="0"/>
              </a:spcBef>
              <a:spcAft>
                <a:spcPts val="0"/>
              </a:spcAft>
              <a:buFont typeface="+mj-lt"/>
              <a:buAutoNum type="arabicPeriod"/>
              <a:defRPr/>
            </a:pPr>
            <a:endParaRPr lang="en-US" dirty="0">
              <a:latin typeface="+mn-lt"/>
            </a:endParaRPr>
          </a:p>
          <a:p>
            <a:pPr marL="342900" indent="-342900" algn="ctr" fontAlgn="auto">
              <a:spcBef>
                <a:spcPts val="0"/>
              </a:spcBef>
              <a:spcAft>
                <a:spcPts val="0"/>
              </a:spcAft>
              <a:defRPr/>
            </a:pPr>
            <a:r>
              <a:rPr lang="en-US" dirty="0">
                <a:latin typeface="+mn-lt"/>
              </a:rPr>
              <a:t>3</a:t>
            </a:r>
            <a:r>
              <a:rPr lang="en-US" baseline="30000" dirty="0">
                <a:latin typeface="+mn-lt"/>
              </a:rPr>
              <a:t>rd</a:t>
            </a:r>
            <a:r>
              <a:rPr lang="en-US" dirty="0">
                <a:latin typeface="+mn-lt"/>
              </a:rPr>
              <a:t> Looking at data and standards </a:t>
            </a:r>
          </a:p>
          <a:p>
            <a:pPr marL="342900" indent="-342900" algn="ctr" fontAlgn="auto">
              <a:spcBef>
                <a:spcPts val="0"/>
              </a:spcBef>
              <a:spcAft>
                <a:spcPts val="0"/>
              </a:spcAft>
              <a:defRPr/>
            </a:pPr>
            <a:r>
              <a:rPr lang="en-US" dirty="0">
                <a:latin typeface="+mn-lt"/>
              </a:rPr>
              <a:t>To find out what students don’t know and need to know</a:t>
            </a:r>
          </a:p>
          <a:p>
            <a:pPr marL="342900" indent="-342900" algn="ctr" fontAlgn="auto">
              <a:spcBef>
                <a:spcPts val="0"/>
              </a:spcBef>
              <a:spcAft>
                <a:spcPts val="0"/>
              </a:spcAft>
              <a:defRPr/>
            </a:pPr>
            <a:r>
              <a:rPr lang="en-US" i="1" dirty="0">
                <a:latin typeface="+mn-lt"/>
              </a:rPr>
              <a:t>Activity</a:t>
            </a:r>
          </a:p>
          <a:p>
            <a:pPr marL="342900" indent="-342900" algn="ctr" fontAlgn="auto">
              <a:spcBef>
                <a:spcPts val="0"/>
              </a:spcBef>
              <a:spcAft>
                <a:spcPts val="0"/>
              </a:spcAft>
              <a:defRPr/>
            </a:pPr>
            <a:endParaRPr lang="en-US" dirty="0">
              <a:latin typeface="+mn-lt"/>
            </a:endParaRPr>
          </a:p>
          <a:p>
            <a:pPr marL="342900" indent="-342900" algn="ctr" fontAlgn="auto">
              <a:spcBef>
                <a:spcPts val="0"/>
              </a:spcBef>
              <a:spcAft>
                <a:spcPts val="0"/>
              </a:spcAft>
              <a:defRPr/>
            </a:pPr>
            <a:r>
              <a:rPr lang="en-US" b="1" dirty="0">
                <a:effectLst>
                  <a:outerShdw blurRad="38100" dist="38100" dir="2700000" algn="tl">
                    <a:srgbClr val="000000">
                      <a:alpha val="43137"/>
                    </a:srgbClr>
                  </a:outerShdw>
                </a:effectLst>
                <a:latin typeface="+mn-lt"/>
              </a:rPr>
              <a:t>Now that I have data …</a:t>
            </a:r>
          </a:p>
          <a:p>
            <a:pPr marL="342900" indent="-342900" algn="ctr" fontAlgn="auto">
              <a:spcBef>
                <a:spcPts val="0"/>
              </a:spcBef>
              <a:spcAft>
                <a:spcPts val="0"/>
              </a:spcAft>
              <a:defRPr/>
            </a:pPr>
            <a:endParaRPr lang="en-US" b="1" dirty="0">
              <a:effectLst>
                <a:outerShdw blurRad="38100" dist="38100" dir="2700000" algn="tl">
                  <a:srgbClr val="000000">
                    <a:alpha val="43137"/>
                  </a:srgbClr>
                </a:outerShdw>
              </a:effectLst>
              <a:latin typeface="+mn-lt"/>
            </a:endParaRPr>
          </a:p>
          <a:p>
            <a:pPr marL="342900" indent="-342900" algn="ctr" fontAlgn="auto">
              <a:spcBef>
                <a:spcPts val="0"/>
              </a:spcBef>
              <a:spcAft>
                <a:spcPts val="0"/>
              </a:spcAft>
              <a:defRPr/>
            </a:pPr>
            <a:r>
              <a:rPr lang="en-US" dirty="0">
                <a:latin typeface="+mn-lt"/>
              </a:rPr>
              <a:t>Plan instruction to address students’ deficits</a:t>
            </a:r>
          </a:p>
          <a:p>
            <a:pPr marL="342900" indent="-342900" algn="ctr" fontAlgn="auto">
              <a:spcBef>
                <a:spcPts val="0"/>
              </a:spcBef>
              <a:spcAft>
                <a:spcPts val="0"/>
              </a:spcAft>
              <a:defRPr/>
            </a:pPr>
            <a:r>
              <a:rPr lang="en-US" dirty="0">
                <a:latin typeface="+mn-lt"/>
              </a:rPr>
              <a:t>Have a test talk with students - </a:t>
            </a:r>
            <a:r>
              <a:rPr lang="en-US" i="1" dirty="0">
                <a:latin typeface="+mn-lt"/>
              </a:rPr>
              <a:t>Activity</a:t>
            </a:r>
          </a:p>
          <a:p>
            <a:pPr marL="342900" indent="-342900" algn="ctr" fontAlgn="auto">
              <a:spcBef>
                <a:spcPts val="0"/>
              </a:spcBef>
              <a:spcAft>
                <a:spcPts val="0"/>
              </a:spcAft>
              <a:defRPr/>
            </a:pPr>
            <a:endParaRPr lang="en-US" dirty="0">
              <a:latin typeface="+mn-lt"/>
            </a:endParaRPr>
          </a:p>
          <a:p>
            <a:pPr marL="342900" indent="-342900" algn="ctr" fontAlgn="auto">
              <a:spcBef>
                <a:spcPts val="0"/>
              </a:spcBef>
              <a:spcAft>
                <a:spcPts val="0"/>
              </a:spcAft>
              <a:defRPr/>
            </a:pPr>
            <a:r>
              <a:rPr lang="en-US" b="1" dirty="0">
                <a:effectLst>
                  <a:outerShdw blurRad="38100" dist="38100" dir="2700000" algn="tl">
                    <a:srgbClr val="000000">
                      <a:alpha val="43137"/>
                    </a:srgbClr>
                  </a:outerShdw>
                </a:effectLst>
                <a:latin typeface="+mn-lt"/>
              </a:rPr>
              <a:t>Before We Meet Again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ing What Works disclaimer notice"/>
          <p:cNvPicPr>
            <a:picLocks noChangeAspect="1" noChangeArrowheads="1"/>
          </p:cNvPicPr>
          <p:nvPr/>
        </p:nvPicPr>
        <p:blipFill>
          <a:blip r:embed="rId3" cstate="print"/>
          <a:srcRect/>
          <a:stretch>
            <a:fillRect/>
          </a:stretch>
        </p:blipFill>
        <p:spPr bwMode="auto">
          <a:xfrm>
            <a:off x="990600" y="1752600"/>
            <a:ext cx="7467600" cy="4724400"/>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9219" name="Picture 4" descr="Doing What Works logo">
            <a:hlinkClick r:id="rId4"/>
          </p:cNvPr>
          <p:cNvPicPr>
            <a:picLocks noChangeAspect="1" noChangeArrowheads="1"/>
          </p:cNvPicPr>
          <p:nvPr/>
        </p:nvPicPr>
        <p:blipFill>
          <a:blip r:embed="rId5" cstate="print"/>
          <a:srcRect/>
          <a:stretch>
            <a:fillRect/>
          </a:stretch>
        </p:blipFill>
        <p:spPr bwMode="auto">
          <a:xfrm>
            <a:off x="1574800" y="304800"/>
            <a:ext cx="6019800"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Doing What Works logo">
            <a:hlinkClick r:id="rId3"/>
          </p:cNvPr>
          <p:cNvPicPr>
            <a:picLocks noChangeAspect="1" noChangeArrowheads="1"/>
          </p:cNvPicPr>
          <p:nvPr/>
        </p:nvPicPr>
        <p:blipFill>
          <a:blip r:embed="rId4" cstate="print"/>
          <a:srcRect/>
          <a:stretch>
            <a:fillRect/>
          </a:stretch>
        </p:blipFill>
        <p:spPr bwMode="auto">
          <a:xfrm>
            <a:off x="1600200" y="304800"/>
            <a:ext cx="6019800" cy="1181100"/>
          </a:xfrm>
          <a:prstGeom prst="rect">
            <a:avLst/>
          </a:prstGeom>
          <a:noFill/>
          <a:ln w="9525">
            <a:noFill/>
            <a:miter lim="800000"/>
            <a:headEnd/>
            <a:tailEnd/>
          </a:ln>
        </p:spPr>
      </p:pic>
      <p:sp>
        <p:nvSpPr>
          <p:cNvPr id="10243" name="Rectangle 4"/>
          <p:cNvSpPr>
            <a:spLocks noChangeArrowheads="1"/>
          </p:cNvSpPr>
          <p:nvPr/>
        </p:nvSpPr>
        <p:spPr bwMode="auto">
          <a:xfrm>
            <a:off x="609600" y="1447800"/>
            <a:ext cx="7924800" cy="8302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Using Student Achievement Data </a:t>
            </a:r>
          </a:p>
          <a:p>
            <a:pPr algn="ctr"/>
            <a:r>
              <a:rPr lang="en-US" sz="2400" b="1">
                <a:latin typeface="Times New Roman" pitchFamily="18" charset="0"/>
                <a:cs typeface="Times New Roman" pitchFamily="18" charset="0"/>
              </a:rPr>
              <a:t>to Support Instructional Decision Making</a:t>
            </a:r>
          </a:p>
        </p:txBody>
      </p:sp>
      <p:pic>
        <p:nvPicPr>
          <p:cNvPr id="6149" name="Picture 5" descr="C:\Documents and Settings\Reesee Willis\Desktop\DDDM_TopicOverview.jpg">
            <a:hlinkClick r:id="rId5"/>
          </p:cNvPr>
          <p:cNvPicPr>
            <a:picLocks noChangeAspect="1" noChangeArrowheads="1"/>
          </p:cNvPicPr>
          <p:nvPr/>
        </p:nvPicPr>
        <p:blipFill>
          <a:blip r:embed="rId6" cstate="email">
            <a:extLst>
              <a:ext uri="{28A0092B-C50C-407E-A947-70E740481C1C}"/>
            </a:extLst>
          </a:blip>
          <a:srcRect/>
          <a:stretch>
            <a:fillRect/>
          </a:stretch>
        </p:blipFill>
        <p:spPr bwMode="auto">
          <a:xfrm>
            <a:off x="2895600" y="2438400"/>
            <a:ext cx="3365500" cy="2794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8600"/>
            <a:ext cx="4332661" cy="1754326"/>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Building</a:t>
            </a:r>
          </a:p>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Background</a:t>
            </a:r>
          </a:p>
        </p:txBody>
      </p:sp>
      <p:sp>
        <p:nvSpPr>
          <p:cNvPr id="11267" name="TextBox 5"/>
          <p:cNvSpPr txBox="1">
            <a:spLocks noChangeArrowheads="1"/>
          </p:cNvSpPr>
          <p:nvPr/>
        </p:nvSpPr>
        <p:spPr bwMode="auto">
          <a:xfrm>
            <a:off x="2362200" y="2057400"/>
            <a:ext cx="4038600" cy="369888"/>
          </a:xfrm>
          <a:prstGeom prst="rect">
            <a:avLst/>
          </a:prstGeom>
          <a:noFill/>
          <a:ln w="9525">
            <a:noFill/>
            <a:miter lim="800000"/>
            <a:headEnd/>
            <a:tailEnd/>
          </a:ln>
        </p:spPr>
        <p:txBody>
          <a:bodyPr>
            <a:spAutoFit/>
          </a:bodyPr>
          <a:lstStyle/>
          <a:p>
            <a:r>
              <a:rPr lang="en-US">
                <a:latin typeface="Calibri" pitchFamily="34" charset="0"/>
              </a:rPr>
              <a:t>Why use data to drive daily instruction?</a:t>
            </a:r>
          </a:p>
        </p:txBody>
      </p:sp>
      <p:pic>
        <p:nvPicPr>
          <p:cNvPr id="4" name="Picture 1" descr="piecesofstndpuzzle[1]"/>
          <p:cNvPicPr>
            <a:picLocks noChangeAspect="1" noChangeArrowheads="1"/>
          </p:cNvPicPr>
          <p:nvPr/>
        </p:nvPicPr>
        <p:blipFill>
          <a:blip r:embed="rId2" cstate="email"/>
          <a:srcRect/>
          <a:stretch>
            <a:fillRect/>
          </a:stretch>
        </p:blipFill>
        <p:spPr bwMode="auto">
          <a:xfrm>
            <a:off x="762000" y="2895600"/>
            <a:ext cx="2590800" cy="25733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269" name="Rectangle 4"/>
          <p:cNvSpPr>
            <a:spLocks noChangeArrowheads="1"/>
          </p:cNvSpPr>
          <p:nvPr/>
        </p:nvSpPr>
        <p:spPr bwMode="auto">
          <a:xfrm>
            <a:off x="152400" y="5562600"/>
            <a:ext cx="4114800" cy="1077913"/>
          </a:xfrm>
          <a:prstGeom prst="rect">
            <a:avLst/>
          </a:prstGeom>
          <a:noFill/>
          <a:ln w="9525">
            <a:noFill/>
            <a:miter lim="800000"/>
            <a:headEnd/>
            <a:tailEnd/>
          </a:ln>
        </p:spPr>
        <p:txBody>
          <a:bodyPr>
            <a:spAutoFit/>
          </a:bodyPr>
          <a:lstStyle/>
          <a:p>
            <a:r>
              <a:rPr lang="en-US" sz="1600">
                <a:latin typeface="Calibri" pitchFamily="34" charset="0"/>
              </a:rPr>
              <a:t>Curriculum, instruction and assessment are the important elements for obtaining high student achievement. </a:t>
            </a:r>
          </a:p>
          <a:p>
            <a:pPr algn="r"/>
            <a:r>
              <a:rPr lang="en-US" sz="1600">
                <a:latin typeface="Calibri" pitchFamily="34" charset="0"/>
              </a:rPr>
              <a:t>-DoDEA Standards</a:t>
            </a:r>
          </a:p>
        </p:txBody>
      </p:sp>
      <p:pic>
        <p:nvPicPr>
          <p:cNvPr id="7" name="Picture 2" descr="logo: AdvancED">
            <a:hlinkClick r:id="rId3"/>
          </p:cNvPr>
          <p:cNvPicPr>
            <a:picLocks noChangeAspect="1" noChangeArrowheads="1"/>
          </p:cNvPicPr>
          <p:nvPr/>
        </p:nvPicPr>
        <p:blipFill>
          <a:blip r:embed="rId4" cstate="print"/>
          <a:srcRect/>
          <a:stretch>
            <a:fillRect/>
          </a:stretch>
        </p:blipFill>
        <p:spPr bwMode="auto">
          <a:xfrm>
            <a:off x="5029200" y="2895600"/>
            <a:ext cx="3276600" cy="914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8" name="Rectangle 7"/>
          <p:cNvSpPr/>
          <p:nvPr/>
        </p:nvSpPr>
        <p:spPr>
          <a:xfrm>
            <a:off x="4876800" y="4114800"/>
            <a:ext cx="3657600" cy="2032000"/>
          </a:xfrm>
          <a:prstGeom prst="rect">
            <a:avLst/>
          </a:prstGeom>
        </p:spPr>
        <p:txBody>
          <a:bodyPr>
            <a:spAutoFit/>
          </a:bodyPr>
          <a:lstStyle/>
          <a:p>
            <a:pPr algn="ctr" fontAlgn="auto">
              <a:spcBef>
                <a:spcPts val="0"/>
              </a:spcBef>
              <a:spcAft>
                <a:spcPts val="0"/>
              </a:spcAft>
              <a:defRPr/>
            </a:pPr>
            <a:r>
              <a:rPr lang="en-US"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Collecting and analyzing data, setting goals, planning, implementing, and evaluating </a:t>
            </a:r>
            <a:r>
              <a:rPr lang="en-US" i="1" dirty="0">
                <a:effectLst>
                  <a:outerShdw blurRad="38100" dist="38100" dir="2700000" algn="tl">
                    <a:srgbClr val="000000">
                      <a:alpha val="43137"/>
                    </a:srgbClr>
                  </a:outerShdw>
                </a:effectLst>
                <a:latin typeface="Times New Roman" pitchFamily="18" charset="0"/>
                <a:cs typeface="Times New Roman" pitchFamily="18" charset="0"/>
              </a:rPr>
              <a:t>begins with the realization that none of these components are independent of each other.</a:t>
            </a:r>
          </a:p>
          <a:p>
            <a:pPr algn="r" fontAlgn="auto">
              <a:spcBef>
                <a:spcPts val="0"/>
              </a:spcBef>
              <a:spcAft>
                <a:spcPts val="0"/>
              </a:spcAft>
              <a:defRPr/>
            </a:pPr>
            <a:r>
              <a:rPr lang="en-US" dirty="0">
                <a:latin typeface="Times New Roman" pitchFamily="18" charset="0"/>
                <a:cs typeface="Times New Roman" pitchFamily="18" charset="0"/>
              </a:rPr>
              <a:t>-AdvancEd</a:t>
            </a:r>
            <a:endParaRPr lang="en-US"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1305</Words>
  <Application>Microsoft Office PowerPoint</Application>
  <PresentationFormat>On-screen Show (4:3)</PresentationFormat>
  <Paragraphs>215</Paragraphs>
  <Slides>19</Slides>
  <Notes>8</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DDESS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mayreather.willis</dc:creator>
  <cp:lastModifiedBy>mayreather.willis</cp:lastModifiedBy>
  <cp:revision>1</cp:revision>
  <dcterms:created xsi:type="dcterms:W3CDTF">2011-12-29T19:20:42Z</dcterms:created>
  <dcterms:modified xsi:type="dcterms:W3CDTF">2012-01-21T17:14:42Z</dcterms:modified>
</cp:coreProperties>
</file>